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2">
  <p:sldMasterIdLst>
    <p:sldMasterId id="2147483648" r:id="rId1"/>
  </p:sldMasterIdLst>
  <p:notesMasterIdLst>
    <p:notesMasterId r:id="rId21"/>
  </p:notesMasterIdLst>
  <p:sldIdLst>
    <p:sldId id="256" r:id="rId2"/>
    <p:sldId id="267" r:id="rId3"/>
    <p:sldId id="269" r:id="rId4"/>
    <p:sldId id="268" r:id="rId5"/>
    <p:sldId id="270" r:id="rId6"/>
    <p:sldId id="271" r:id="rId7"/>
    <p:sldId id="281" r:id="rId8"/>
    <p:sldId id="272" r:id="rId9"/>
    <p:sldId id="282" r:id="rId10"/>
    <p:sldId id="283" r:id="rId11"/>
    <p:sldId id="286" r:id="rId12"/>
    <p:sldId id="284" r:id="rId13"/>
    <p:sldId id="285" r:id="rId14"/>
    <p:sldId id="275" r:id="rId15"/>
    <p:sldId id="276" r:id="rId16"/>
    <p:sldId id="277" r:id="rId17"/>
    <p:sldId id="278" r:id="rId18"/>
    <p:sldId id="279" r:id="rId19"/>
    <p:sldId id="266" r:id="rId20"/>
  </p:sldIdLst>
  <p:sldSz cx="18288000" cy="10287000"/>
  <p:notesSz cx="6858000" cy="9144000"/>
  <p:embeddedFontLst>
    <p:embeddedFont>
      <p:font typeface="Code Pro" panose="020B0604020202020204" charset="0"/>
      <p:regular r:id="rId22"/>
    </p:embeddedFont>
    <p:embeddedFont>
      <p:font typeface="Intro" panose="02000000000000000000" charset="0"/>
      <p:regular r:id="rId23"/>
    </p:embeddedFont>
    <p:embeddedFont>
      <p:font typeface="Open Sans Extra Bold" panose="020B0604020202020204" charset="0"/>
      <p:regular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62" d="100"/>
          <a:sy n="62" d="100"/>
        </p:scale>
        <p:origin x="1176" y="10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4483C-CEE7-4510-8DAB-8063AC6B69C4}" type="datetimeFigureOut">
              <a:rPr lang="pt-BR" smtClean="0"/>
              <a:t>17/06/2025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82FCD0-C569-406E-A59A-ACBCE3519A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7396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2FCD0-C569-406E-A59A-ACBCE3519A59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9375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875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629" b="-1662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/>
          <p:cNvGrpSpPr/>
          <p:nvPr/>
        </p:nvGrpSpPr>
        <p:grpSpPr>
          <a:xfrm>
            <a:off x="3011372" y="7669888"/>
            <a:ext cx="12265257" cy="906705"/>
            <a:chOff x="0" y="0"/>
            <a:chExt cx="3230356" cy="238803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230356" cy="238803"/>
            </a:xfrm>
            <a:custGeom>
              <a:avLst/>
              <a:gdLst/>
              <a:ahLst/>
              <a:cxnLst/>
              <a:rect l="l" t="t" r="r" b="b"/>
              <a:pathLst>
                <a:path w="3230356" h="238803">
                  <a:moveTo>
                    <a:pt x="0" y="0"/>
                  </a:moveTo>
                  <a:lnTo>
                    <a:pt x="3230356" y="0"/>
                  </a:lnTo>
                  <a:lnTo>
                    <a:pt x="3230356" y="238803"/>
                  </a:lnTo>
                  <a:lnTo>
                    <a:pt x="0" y="23880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57150"/>
              <a:ext cx="3230356" cy="2959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903720" y="3166426"/>
            <a:ext cx="15393679" cy="37316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430"/>
              </a:lnSpc>
            </a:pPr>
            <a:r>
              <a:rPr lang="pt-BR" sz="2000" dirty="0">
                <a:solidFill>
                  <a:srgbClr val="FFFFFF"/>
                </a:solidFill>
                <a:latin typeface="Intro"/>
                <a:ea typeface="Intro"/>
                <a:cs typeface="Intro"/>
                <a:sym typeface="Intro"/>
              </a:rPr>
              <a:t>Medidas de responsabilidade dos gestores no âmbito da Lei 14.133/2021. </a:t>
            </a:r>
          </a:p>
          <a:p>
            <a:pPr algn="ctr">
              <a:lnSpc>
                <a:spcPts val="10430"/>
              </a:lnSpc>
            </a:pPr>
            <a:r>
              <a:rPr lang="pt-BR" sz="2000" dirty="0">
                <a:solidFill>
                  <a:srgbClr val="FFFFFF"/>
                </a:solidFill>
                <a:latin typeface="Intro"/>
                <a:ea typeface="Intro"/>
                <a:cs typeface="Intro"/>
                <a:sym typeface="Intro"/>
              </a:rPr>
              <a:t>O que já foi implementado e o que falta fazer: uma abordagem prática sobre a aplicabilidade e seus impactos no RPPS. </a:t>
            </a:r>
            <a:endParaRPr lang="en-US" sz="2000" dirty="0">
              <a:solidFill>
                <a:srgbClr val="FFFFFF"/>
              </a:solidFill>
              <a:latin typeface="Intro"/>
              <a:ea typeface="Intro"/>
              <a:cs typeface="Intro"/>
              <a:sym typeface="Intro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884225" y="7955064"/>
            <a:ext cx="12519550" cy="3554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32"/>
              </a:lnSpc>
            </a:pPr>
            <a:r>
              <a:rPr lang="en-US" sz="2484" dirty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Dra. PAULA PORTO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0" y="0"/>
            <a:ext cx="4108205" cy="4108205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434625" y="532219"/>
            <a:ext cx="3419157" cy="2637380"/>
            <a:chOff x="0" y="0"/>
            <a:chExt cx="4558876" cy="3516507"/>
          </a:xfrm>
        </p:grpSpPr>
        <p:sp>
          <p:nvSpPr>
            <p:cNvPr id="13" name="TextBox 13"/>
            <p:cNvSpPr txBox="1"/>
            <p:nvPr/>
          </p:nvSpPr>
          <p:spPr>
            <a:xfrm>
              <a:off x="526907" y="3230092"/>
              <a:ext cx="3017676" cy="2864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36"/>
                </a:lnSpc>
              </a:pPr>
              <a:r>
                <a:rPr lang="en-US" sz="124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4" name="Freeform 14"/>
            <p:cNvSpPr/>
            <p:nvPr/>
          </p:nvSpPr>
          <p:spPr>
            <a:xfrm>
              <a:off x="412791" y="2101901"/>
              <a:ext cx="3245909" cy="618484"/>
            </a:xfrm>
            <a:custGeom>
              <a:avLst/>
              <a:gdLst/>
              <a:ahLst/>
              <a:cxnLst/>
              <a:rect l="l" t="t" r="r" b="b"/>
              <a:pathLst>
                <a:path w="3245909" h="618484">
                  <a:moveTo>
                    <a:pt x="0" y="0"/>
                  </a:moveTo>
                  <a:lnTo>
                    <a:pt x="3245908" y="0"/>
                  </a:lnTo>
                  <a:lnTo>
                    <a:pt x="3245908" y="618484"/>
                  </a:lnTo>
                  <a:lnTo>
                    <a:pt x="0" y="618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5" name="Freeform 15"/>
            <p:cNvSpPr/>
            <p:nvPr/>
          </p:nvSpPr>
          <p:spPr>
            <a:xfrm>
              <a:off x="412791" y="2688458"/>
              <a:ext cx="3245909" cy="534497"/>
            </a:xfrm>
            <a:custGeom>
              <a:avLst/>
              <a:gdLst/>
              <a:ahLst/>
              <a:cxnLst/>
              <a:rect l="l" t="t" r="r" b="b"/>
              <a:pathLst>
                <a:path w="3245909" h="534497">
                  <a:moveTo>
                    <a:pt x="0" y="0"/>
                  </a:moveTo>
                  <a:lnTo>
                    <a:pt x="3245908" y="0"/>
                  </a:lnTo>
                  <a:lnTo>
                    <a:pt x="3245908" y="534497"/>
                  </a:lnTo>
                  <a:lnTo>
                    <a:pt x="0" y="5344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6" name="Freeform 16"/>
            <p:cNvSpPr/>
            <p:nvPr/>
          </p:nvSpPr>
          <p:spPr>
            <a:xfrm>
              <a:off x="0" y="0"/>
              <a:ext cx="4558876" cy="2318581"/>
            </a:xfrm>
            <a:custGeom>
              <a:avLst/>
              <a:gdLst/>
              <a:ahLst/>
              <a:cxnLst/>
              <a:rect l="l" t="t" r="r" b="b"/>
              <a:pathLst>
                <a:path w="4558876" h="2318581">
                  <a:moveTo>
                    <a:pt x="0" y="0"/>
                  </a:moveTo>
                  <a:lnTo>
                    <a:pt x="4558876" y="0"/>
                  </a:lnTo>
                  <a:lnTo>
                    <a:pt x="4558876" y="2318581"/>
                  </a:lnTo>
                  <a:lnTo>
                    <a:pt x="0" y="23185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552499" y="1322798"/>
              <a:ext cx="1297265" cy="646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09"/>
                </a:lnSpc>
              </a:pPr>
              <a:r>
                <a:rPr lang="en-US" sz="2935" spc="52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8645AA-C898-7434-4968-F6EF7C5511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9CC848E1-5D46-8795-A762-EEE2BA4C47EB}"/>
              </a:ext>
            </a:extLst>
          </p:cNvPr>
          <p:cNvSpPr/>
          <p:nvPr/>
        </p:nvSpPr>
        <p:spPr>
          <a:xfrm>
            <a:off x="0" y="-1743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629" b="-1662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9" name="Group 9">
            <a:extLst>
              <a:ext uri="{FF2B5EF4-FFF2-40B4-BE49-F238E27FC236}">
                <a16:creationId xmlns:a16="http://schemas.microsoft.com/office/drawing/2014/main" id="{BC096EBF-8923-02A8-0214-AD4ADFB3E46D}"/>
              </a:ext>
            </a:extLst>
          </p:cNvPr>
          <p:cNvGrpSpPr/>
          <p:nvPr/>
        </p:nvGrpSpPr>
        <p:grpSpPr>
          <a:xfrm>
            <a:off x="0" y="0"/>
            <a:ext cx="4108205" cy="4108205"/>
            <a:chOff x="0" y="0"/>
            <a:chExt cx="812800" cy="812800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AB4289BA-473B-31F0-3173-9F23947D9D0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11AD4902-6F20-6831-A48C-B00DC00F5800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12" name="Group 12">
            <a:extLst>
              <a:ext uri="{FF2B5EF4-FFF2-40B4-BE49-F238E27FC236}">
                <a16:creationId xmlns:a16="http://schemas.microsoft.com/office/drawing/2014/main" id="{16E1FCA6-C545-1CC1-598D-5DED5529597B}"/>
              </a:ext>
            </a:extLst>
          </p:cNvPr>
          <p:cNvGrpSpPr/>
          <p:nvPr/>
        </p:nvGrpSpPr>
        <p:grpSpPr>
          <a:xfrm>
            <a:off x="434625" y="532219"/>
            <a:ext cx="3419157" cy="2637380"/>
            <a:chOff x="0" y="0"/>
            <a:chExt cx="4558876" cy="3516507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D851AF39-CD11-4C28-C849-49966C08A931}"/>
                </a:ext>
              </a:extLst>
            </p:cNvPr>
            <p:cNvSpPr txBox="1"/>
            <p:nvPr/>
          </p:nvSpPr>
          <p:spPr>
            <a:xfrm>
              <a:off x="526907" y="3230092"/>
              <a:ext cx="3017676" cy="2864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36"/>
                </a:lnSpc>
              </a:pPr>
              <a:r>
                <a:rPr lang="en-US" sz="124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7DD3EC25-B8BB-C010-67BD-347853CDCF82}"/>
                </a:ext>
              </a:extLst>
            </p:cNvPr>
            <p:cNvSpPr/>
            <p:nvPr/>
          </p:nvSpPr>
          <p:spPr>
            <a:xfrm>
              <a:off x="412791" y="2101901"/>
              <a:ext cx="3245909" cy="618484"/>
            </a:xfrm>
            <a:custGeom>
              <a:avLst/>
              <a:gdLst/>
              <a:ahLst/>
              <a:cxnLst/>
              <a:rect l="l" t="t" r="r" b="b"/>
              <a:pathLst>
                <a:path w="3245909" h="618484">
                  <a:moveTo>
                    <a:pt x="0" y="0"/>
                  </a:moveTo>
                  <a:lnTo>
                    <a:pt x="3245908" y="0"/>
                  </a:lnTo>
                  <a:lnTo>
                    <a:pt x="3245908" y="618484"/>
                  </a:lnTo>
                  <a:lnTo>
                    <a:pt x="0" y="618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FF69DE41-CA6E-F050-6AD0-50E672572152}"/>
                </a:ext>
              </a:extLst>
            </p:cNvPr>
            <p:cNvSpPr/>
            <p:nvPr/>
          </p:nvSpPr>
          <p:spPr>
            <a:xfrm>
              <a:off x="412791" y="2688458"/>
              <a:ext cx="3245909" cy="534497"/>
            </a:xfrm>
            <a:custGeom>
              <a:avLst/>
              <a:gdLst/>
              <a:ahLst/>
              <a:cxnLst/>
              <a:rect l="l" t="t" r="r" b="b"/>
              <a:pathLst>
                <a:path w="3245909" h="534497">
                  <a:moveTo>
                    <a:pt x="0" y="0"/>
                  </a:moveTo>
                  <a:lnTo>
                    <a:pt x="3245908" y="0"/>
                  </a:lnTo>
                  <a:lnTo>
                    <a:pt x="3245908" y="534497"/>
                  </a:lnTo>
                  <a:lnTo>
                    <a:pt x="0" y="5344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C40D2531-3F17-75B7-04BA-D76A43238D67}"/>
                </a:ext>
              </a:extLst>
            </p:cNvPr>
            <p:cNvSpPr/>
            <p:nvPr/>
          </p:nvSpPr>
          <p:spPr>
            <a:xfrm>
              <a:off x="0" y="0"/>
              <a:ext cx="4558876" cy="2318581"/>
            </a:xfrm>
            <a:custGeom>
              <a:avLst/>
              <a:gdLst/>
              <a:ahLst/>
              <a:cxnLst/>
              <a:rect l="l" t="t" r="r" b="b"/>
              <a:pathLst>
                <a:path w="4558876" h="2318581">
                  <a:moveTo>
                    <a:pt x="0" y="0"/>
                  </a:moveTo>
                  <a:lnTo>
                    <a:pt x="4558876" y="0"/>
                  </a:lnTo>
                  <a:lnTo>
                    <a:pt x="4558876" y="2318581"/>
                  </a:lnTo>
                  <a:lnTo>
                    <a:pt x="0" y="23185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5633E1D5-9AFA-2E01-BF7B-C1830A9C5EC4}"/>
                </a:ext>
              </a:extLst>
            </p:cNvPr>
            <p:cNvSpPr txBox="1"/>
            <p:nvPr/>
          </p:nvSpPr>
          <p:spPr>
            <a:xfrm>
              <a:off x="552499" y="1322798"/>
              <a:ext cx="1297265" cy="646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09"/>
                </a:lnSpc>
              </a:pPr>
              <a:r>
                <a:rPr lang="en-US" sz="2935" spc="52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5F368E22-D7A4-99A6-6965-6DD86912D8DB}"/>
              </a:ext>
            </a:extLst>
          </p:cNvPr>
          <p:cNvSpPr txBox="1"/>
          <p:nvPr/>
        </p:nvSpPr>
        <p:spPr>
          <a:xfrm>
            <a:off x="1676400" y="3383060"/>
            <a:ext cx="16002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</a:rPr>
              <a:t>MUITO IMPORTANTE: FASE INTERNA</a:t>
            </a:r>
          </a:p>
          <a:p>
            <a:endParaRPr lang="pt-BR" sz="4000" b="1" dirty="0">
              <a:solidFill>
                <a:schemeClr val="bg1"/>
              </a:solidFill>
            </a:endParaRPr>
          </a:p>
          <a:p>
            <a:endParaRPr lang="pt-BR" sz="4000" b="1" dirty="0">
              <a:solidFill>
                <a:schemeClr val="bg1"/>
              </a:solidFill>
            </a:endParaRPr>
          </a:p>
          <a:p>
            <a:endParaRPr lang="pt-BR" sz="4000" b="1" dirty="0">
              <a:solidFill>
                <a:schemeClr val="bg1"/>
              </a:solidFill>
            </a:endParaRPr>
          </a:p>
          <a:p>
            <a:pPr algn="ctr"/>
            <a:r>
              <a:rPr lang="pt-BR" sz="4000" b="1" dirty="0">
                <a:solidFill>
                  <a:schemeClr val="bg1"/>
                </a:solidFill>
              </a:rPr>
              <a:t>Planejamento (ETP/TR) + Pesquisa de Preços</a:t>
            </a:r>
            <a:endParaRPr lang="pt-BR" sz="4000" dirty="0">
              <a:solidFill>
                <a:schemeClr val="bg1"/>
              </a:solidFill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9B30B835-96C8-DB0A-657F-6D4E901B9F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785640"/>
            <a:ext cx="264816" cy="7571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79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522AF6-6FA3-B698-CDBC-4BB52BC6A6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5909D0E0-2FFF-C07C-DAE1-11F4FE231460}"/>
              </a:ext>
            </a:extLst>
          </p:cNvPr>
          <p:cNvSpPr/>
          <p:nvPr/>
        </p:nvSpPr>
        <p:spPr>
          <a:xfrm>
            <a:off x="0" y="-1743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629" b="-1662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9" name="Group 9">
            <a:extLst>
              <a:ext uri="{FF2B5EF4-FFF2-40B4-BE49-F238E27FC236}">
                <a16:creationId xmlns:a16="http://schemas.microsoft.com/office/drawing/2014/main" id="{47A4F713-341C-E79B-95D8-49D7278B50BB}"/>
              </a:ext>
            </a:extLst>
          </p:cNvPr>
          <p:cNvGrpSpPr/>
          <p:nvPr/>
        </p:nvGrpSpPr>
        <p:grpSpPr>
          <a:xfrm>
            <a:off x="0" y="0"/>
            <a:ext cx="4108205" cy="4108205"/>
            <a:chOff x="0" y="0"/>
            <a:chExt cx="812800" cy="812800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FABBE592-EDBF-7896-4EE1-08D6678475C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5813D504-6169-2E09-7E7C-FD1EDCEE490C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12" name="Group 12">
            <a:extLst>
              <a:ext uri="{FF2B5EF4-FFF2-40B4-BE49-F238E27FC236}">
                <a16:creationId xmlns:a16="http://schemas.microsoft.com/office/drawing/2014/main" id="{BD3D6DC6-B135-CE08-3FBA-06435235BB3E}"/>
              </a:ext>
            </a:extLst>
          </p:cNvPr>
          <p:cNvGrpSpPr/>
          <p:nvPr/>
        </p:nvGrpSpPr>
        <p:grpSpPr>
          <a:xfrm>
            <a:off x="434625" y="532219"/>
            <a:ext cx="3419157" cy="2637380"/>
            <a:chOff x="0" y="0"/>
            <a:chExt cx="4558876" cy="3516507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2C8714C7-BC48-6C04-B263-A04B8BDAAD1B}"/>
                </a:ext>
              </a:extLst>
            </p:cNvPr>
            <p:cNvSpPr txBox="1"/>
            <p:nvPr/>
          </p:nvSpPr>
          <p:spPr>
            <a:xfrm>
              <a:off x="526907" y="3230092"/>
              <a:ext cx="3017676" cy="2864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36"/>
                </a:lnSpc>
              </a:pPr>
              <a:r>
                <a:rPr lang="en-US" sz="124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8A4795A6-7164-BAA5-77CF-1257BF62F1CF}"/>
                </a:ext>
              </a:extLst>
            </p:cNvPr>
            <p:cNvSpPr/>
            <p:nvPr/>
          </p:nvSpPr>
          <p:spPr>
            <a:xfrm>
              <a:off x="412791" y="2101901"/>
              <a:ext cx="3245909" cy="618484"/>
            </a:xfrm>
            <a:custGeom>
              <a:avLst/>
              <a:gdLst/>
              <a:ahLst/>
              <a:cxnLst/>
              <a:rect l="l" t="t" r="r" b="b"/>
              <a:pathLst>
                <a:path w="3245909" h="618484">
                  <a:moveTo>
                    <a:pt x="0" y="0"/>
                  </a:moveTo>
                  <a:lnTo>
                    <a:pt x="3245908" y="0"/>
                  </a:lnTo>
                  <a:lnTo>
                    <a:pt x="3245908" y="618484"/>
                  </a:lnTo>
                  <a:lnTo>
                    <a:pt x="0" y="618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2B4304B3-039C-A46F-B8F0-26E9D2898E06}"/>
                </a:ext>
              </a:extLst>
            </p:cNvPr>
            <p:cNvSpPr/>
            <p:nvPr/>
          </p:nvSpPr>
          <p:spPr>
            <a:xfrm>
              <a:off x="412791" y="2688458"/>
              <a:ext cx="3245909" cy="534497"/>
            </a:xfrm>
            <a:custGeom>
              <a:avLst/>
              <a:gdLst/>
              <a:ahLst/>
              <a:cxnLst/>
              <a:rect l="l" t="t" r="r" b="b"/>
              <a:pathLst>
                <a:path w="3245909" h="534497">
                  <a:moveTo>
                    <a:pt x="0" y="0"/>
                  </a:moveTo>
                  <a:lnTo>
                    <a:pt x="3245908" y="0"/>
                  </a:lnTo>
                  <a:lnTo>
                    <a:pt x="3245908" y="534497"/>
                  </a:lnTo>
                  <a:lnTo>
                    <a:pt x="0" y="5344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559556B8-CB93-41AA-A1C0-BC5F177E14D3}"/>
                </a:ext>
              </a:extLst>
            </p:cNvPr>
            <p:cNvSpPr/>
            <p:nvPr/>
          </p:nvSpPr>
          <p:spPr>
            <a:xfrm>
              <a:off x="0" y="0"/>
              <a:ext cx="4558876" cy="2318581"/>
            </a:xfrm>
            <a:custGeom>
              <a:avLst/>
              <a:gdLst/>
              <a:ahLst/>
              <a:cxnLst/>
              <a:rect l="l" t="t" r="r" b="b"/>
              <a:pathLst>
                <a:path w="4558876" h="2318581">
                  <a:moveTo>
                    <a:pt x="0" y="0"/>
                  </a:moveTo>
                  <a:lnTo>
                    <a:pt x="4558876" y="0"/>
                  </a:lnTo>
                  <a:lnTo>
                    <a:pt x="4558876" y="2318581"/>
                  </a:lnTo>
                  <a:lnTo>
                    <a:pt x="0" y="23185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2C3597D0-FF48-E79A-B39E-003A7E2E426C}"/>
                </a:ext>
              </a:extLst>
            </p:cNvPr>
            <p:cNvSpPr txBox="1"/>
            <p:nvPr/>
          </p:nvSpPr>
          <p:spPr>
            <a:xfrm>
              <a:off x="552499" y="1322798"/>
              <a:ext cx="1297265" cy="646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09"/>
                </a:lnSpc>
              </a:pPr>
              <a:r>
                <a:rPr lang="en-US" sz="2935" spc="52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CE5EC90C-A952-CD45-77B1-3CD8E0E76970}"/>
              </a:ext>
            </a:extLst>
          </p:cNvPr>
          <p:cNvSpPr txBox="1"/>
          <p:nvPr/>
        </p:nvSpPr>
        <p:spPr>
          <a:xfrm>
            <a:off x="1676400" y="3383060"/>
            <a:ext cx="1600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just">
              <a:buAutoNum type="arabicParenR"/>
            </a:pPr>
            <a:r>
              <a:rPr lang="pt-BR" sz="4000" dirty="0">
                <a:solidFill>
                  <a:schemeClr val="bg1"/>
                </a:solidFill>
              </a:rPr>
              <a:t>Indicar o responsável pela fase de planejamento: Verificar a necessidade e indicar a melhor solução para o “problema”, elaborando o Termo de Referência que servirá de base para a contratação</a:t>
            </a:r>
          </a:p>
          <a:p>
            <a:pPr marL="742950" indent="-742950" algn="just">
              <a:buAutoNum type="arabicParenR"/>
            </a:pPr>
            <a:endParaRPr lang="pt-BR" sz="4000" dirty="0">
              <a:solidFill>
                <a:schemeClr val="bg1"/>
              </a:solidFill>
            </a:endParaRPr>
          </a:p>
          <a:p>
            <a:pPr marL="742950" indent="-742950" algn="just">
              <a:buAutoNum type="arabicParenR"/>
            </a:pPr>
            <a:r>
              <a:rPr lang="pt-BR" sz="4000" dirty="0">
                <a:solidFill>
                  <a:schemeClr val="bg1"/>
                </a:solidFill>
              </a:rPr>
              <a:t>Garantir que a Pesquisa de preços seja realizada na forma do artigo 23 da Lei 14.133/2021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419E69CC-B0D1-8E77-A883-BB74745BB1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785640"/>
            <a:ext cx="264816" cy="7571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014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B10EA1-7546-82BA-AD3D-CC8545BF02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17C16FF9-DFC5-5840-C176-628588837C3D}"/>
              </a:ext>
            </a:extLst>
          </p:cNvPr>
          <p:cNvSpPr/>
          <p:nvPr/>
        </p:nvSpPr>
        <p:spPr>
          <a:xfrm>
            <a:off x="0" y="-1743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629" b="-1662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9" name="Group 9">
            <a:extLst>
              <a:ext uri="{FF2B5EF4-FFF2-40B4-BE49-F238E27FC236}">
                <a16:creationId xmlns:a16="http://schemas.microsoft.com/office/drawing/2014/main" id="{0AA0901D-286A-3CF6-B57F-AC69FBA859F6}"/>
              </a:ext>
            </a:extLst>
          </p:cNvPr>
          <p:cNvGrpSpPr/>
          <p:nvPr/>
        </p:nvGrpSpPr>
        <p:grpSpPr>
          <a:xfrm>
            <a:off x="0" y="0"/>
            <a:ext cx="4108205" cy="4108205"/>
            <a:chOff x="0" y="0"/>
            <a:chExt cx="812800" cy="812800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A8ECB123-A597-E29B-A063-9CD3C437399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F56B197D-7985-A3DF-71BB-6724AEEA5F83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12" name="Group 12">
            <a:extLst>
              <a:ext uri="{FF2B5EF4-FFF2-40B4-BE49-F238E27FC236}">
                <a16:creationId xmlns:a16="http://schemas.microsoft.com/office/drawing/2014/main" id="{977B1F78-808D-3DBB-F98B-4AB02CA098FD}"/>
              </a:ext>
            </a:extLst>
          </p:cNvPr>
          <p:cNvGrpSpPr/>
          <p:nvPr/>
        </p:nvGrpSpPr>
        <p:grpSpPr>
          <a:xfrm>
            <a:off x="434625" y="532219"/>
            <a:ext cx="3419157" cy="2637380"/>
            <a:chOff x="0" y="0"/>
            <a:chExt cx="4558876" cy="3516507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EA96E8C4-2225-02F8-6DA6-89EDBE57AFF4}"/>
                </a:ext>
              </a:extLst>
            </p:cNvPr>
            <p:cNvSpPr txBox="1"/>
            <p:nvPr/>
          </p:nvSpPr>
          <p:spPr>
            <a:xfrm>
              <a:off x="526907" y="3230092"/>
              <a:ext cx="3017676" cy="2864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36"/>
                </a:lnSpc>
              </a:pPr>
              <a:r>
                <a:rPr lang="en-US" sz="124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692094F0-48BF-A47A-11F5-A61A1D8A1510}"/>
                </a:ext>
              </a:extLst>
            </p:cNvPr>
            <p:cNvSpPr/>
            <p:nvPr/>
          </p:nvSpPr>
          <p:spPr>
            <a:xfrm>
              <a:off x="412791" y="2101901"/>
              <a:ext cx="3245909" cy="618484"/>
            </a:xfrm>
            <a:custGeom>
              <a:avLst/>
              <a:gdLst/>
              <a:ahLst/>
              <a:cxnLst/>
              <a:rect l="l" t="t" r="r" b="b"/>
              <a:pathLst>
                <a:path w="3245909" h="618484">
                  <a:moveTo>
                    <a:pt x="0" y="0"/>
                  </a:moveTo>
                  <a:lnTo>
                    <a:pt x="3245908" y="0"/>
                  </a:lnTo>
                  <a:lnTo>
                    <a:pt x="3245908" y="618484"/>
                  </a:lnTo>
                  <a:lnTo>
                    <a:pt x="0" y="618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C816182C-6BAE-9182-5DFD-18AD8FBD2926}"/>
                </a:ext>
              </a:extLst>
            </p:cNvPr>
            <p:cNvSpPr/>
            <p:nvPr/>
          </p:nvSpPr>
          <p:spPr>
            <a:xfrm>
              <a:off x="412791" y="2688458"/>
              <a:ext cx="3245909" cy="534497"/>
            </a:xfrm>
            <a:custGeom>
              <a:avLst/>
              <a:gdLst/>
              <a:ahLst/>
              <a:cxnLst/>
              <a:rect l="l" t="t" r="r" b="b"/>
              <a:pathLst>
                <a:path w="3245909" h="534497">
                  <a:moveTo>
                    <a:pt x="0" y="0"/>
                  </a:moveTo>
                  <a:lnTo>
                    <a:pt x="3245908" y="0"/>
                  </a:lnTo>
                  <a:lnTo>
                    <a:pt x="3245908" y="534497"/>
                  </a:lnTo>
                  <a:lnTo>
                    <a:pt x="0" y="5344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25BD9143-1348-1D2E-DE16-E4BC51B47088}"/>
                </a:ext>
              </a:extLst>
            </p:cNvPr>
            <p:cNvSpPr/>
            <p:nvPr/>
          </p:nvSpPr>
          <p:spPr>
            <a:xfrm>
              <a:off x="0" y="0"/>
              <a:ext cx="4558876" cy="2318581"/>
            </a:xfrm>
            <a:custGeom>
              <a:avLst/>
              <a:gdLst/>
              <a:ahLst/>
              <a:cxnLst/>
              <a:rect l="l" t="t" r="r" b="b"/>
              <a:pathLst>
                <a:path w="4558876" h="2318581">
                  <a:moveTo>
                    <a:pt x="0" y="0"/>
                  </a:moveTo>
                  <a:lnTo>
                    <a:pt x="4558876" y="0"/>
                  </a:lnTo>
                  <a:lnTo>
                    <a:pt x="4558876" y="2318581"/>
                  </a:lnTo>
                  <a:lnTo>
                    <a:pt x="0" y="23185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FA9A6FE2-3CA8-1EF0-C699-FF1254DFA1AE}"/>
                </a:ext>
              </a:extLst>
            </p:cNvPr>
            <p:cNvSpPr txBox="1"/>
            <p:nvPr/>
          </p:nvSpPr>
          <p:spPr>
            <a:xfrm>
              <a:off x="552499" y="1322798"/>
              <a:ext cx="1297265" cy="646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09"/>
                </a:lnSpc>
              </a:pPr>
              <a:r>
                <a:rPr lang="en-US" sz="2935" spc="52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47DB34F2-9AE0-40D4-4F08-E5456800D3AF}"/>
              </a:ext>
            </a:extLst>
          </p:cNvPr>
          <p:cNvSpPr txBox="1"/>
          <p:nvPr/>
        </p:nvSpPr>
        <p:spPr>
          <a:xfrm>
            <a:off x="1676400" y="3383060"/>
            <a:ext cx="1600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chemeClr val="bg1"/>
                </a:solidFill>
              </a:rPr>
              <a:t>Uso de controles internos robustos:</a:t>
            </a:r>
          </a:p>
          <a:p>
            <a:endParaRPr lang="pt-BR" sz="4000" dirty="0">
              <a:solidFill>
                <a:schemeClr val="bg1"/>
              </a:solidFill>
            </a:endParaRPr>
          </a:p>
          <a:p>
            <a:r>
              <a:rPr lang="pt-BR" sz="4000" b="1" dirty="0">
                <a:solidFill>
                  <a:schemeClr val="bg1"/>
                </a:solidFill>
              </a:rPr>
              <a:t>Listas de Verificação (Checklists):</a:t>
            </a:r>
            <a:r>
              <a:rPr lang="pt-BR" sz="4000" dirty="0">
                <a:solidFill>
                  <a:schemeClr val="bg1"/>
                </a:solidFill>
              </a:rPr>
              <a:t> Para garantir que todas as etapas foram seguidas.</a:t>
            </a:r>
          </a:p>
          <a:p>
            <a:endParaRPr lang="pt-BR" sz="4000" dirty="0">
              <a:solidFill>
                <a:schemeClr val="bg1"/>
              </a:solidFill>
            </a:endParaRPr>
          </a:p>
          <a:p>
            <a:r>
              <a:rPr lang="pt-BR" sz="4000" b="1" dirty="0">
                <a:solidFill>
                  <a:schemeClr val="bg1"/>
                </a:solidFill>
              </a:rPr>
              <a:t>Fluxogramas Detalhados:</a:t>
            </a:r>
            <a:r>
              <a:rPr lang="pt-BR" sz="4000" dirty="0">
                <a:solidFill>
                  <a:schemeClr val="bg1"/>
                </a:solidFill>
              </a:rPr>
              <a:t> Desenhar o passo a passo de cada processo, indicando quem faz o quê em cada etapa.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5B10BB2D-86AA-19D1-3EEB-C586396A94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785640"/>
            <a:ext cx="264816" cy="7571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615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F58CF9-643A-2F95-D21E-9C8E802015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39AA0182-7992-C8E5-A96B-3233CDB9D112}"/>
              </a:ext>
            </a:extLst>
          </p:cNvPr>
          <p:cNvSpPr/>
          <p:nvPr/>
        </p:nvSpPr>
        <p:spPr>
          <a:xfrm>
            <a:off x="0" y="-1743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629" b="-1662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9" name="Group 9">
            <a:extLst>
              <a:ext uri="{FF2B5EF4-FFF2-40B4-BE49-F238E27FC236}">
                <a16:creationId xmlns:a16="http://schemas.microsoft.com/office/drawing/2014/main" id="{22845427-E72F-B906-7E8B-F118322649CF}"/>
              </a:ext>
            </a:extLst>
          </p:cNvPr>
          <p:cNvGrpSpPr/>
          <p:nvPr/>
        </p:nvGrpSpPr>
        <p:grpSpPr>
          <a:xfrm>
            <a:off x="0" y="0"/>
            <a:ext cx="4108205" cy="4108205"/>
            <a:chOff x="0" y="0"/>
            <a:chExt cx="812800" cy="812800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46C2084-1413-548D-94FF-492F64B3B50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033327E0-8C82-A618-AEE6-897A5894FAF8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12" name="Group 12">
            <a:extLst>
              <a:ext uri="{FF2B5EF4-FFF2-40B4-BE49-F238E27FC236}">
                <a16:creationId xmlns:a16="http://schemas.microsoft.com/office/drawing/2014/main" id="{37128DB5-0E71-E86C-BE1A-512A671D68F2}"/>
              </a:ext>
            </a:extLst>
          </p:cNvPr>
          <p:cNvGrpSpPr/>
          <p:nvPr/>
        </p:nvGrpSpPr>
        <p:grpSpPr>
          <a:xfrm>
            <a:off x="434625" y="532219"/>
            <a:ext cx="3419157" cy="2637380"/>
            <a:chOff x="0" y="0"/>
            <a:chExt cx="4558876" cy="3516507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440F5B1E-8DA2-A1DB-0EEE-24676B2DC6C1}"/>
                </a:ext>
              </a:extLst>
            </p:cNvPr>
            <p:cNvSpPr txBox="1"/>
            <p:nvPr/>
          </p:nvSpPr>
          <p:spPr>
            <a:xfrm>
              <a:off x="526907" y="3230092"/>
              <a:ext cx="3017676" cy="2864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36"/>
                </a:lnSpc>
              </a:pPr>
              <a:r>
                <a:rPr lang="en-US" sz="124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EEF3EF94-838B-6237-2C7C-CC6B62555004}"/>
                </a:ext>
              </a:extLst>
            </p:cNvPr>
            <p:cNvSpPr/>
            <p:nvPr/>
          </p:nvSpPr>
          <p:spPr>
            <a:xfrm>
              <a:off x="412791" y="2101901"/>
              <a:ext cx="3245909" cy="618484"/>
            </a:xfrm>
            <a:custGeom>
              <a:avLst/>
              <a:gdLst/>
              <a:ahLst/>
              <a:cxnLst/>
              <a:rect l="l" t="t" r="r" b="b"/>
              <a:pathLst>
                <a:path w="3245909" h="618484">
                  <a:moveTo>
                    <a:pt x="0" y="0"/>
                  </a:moveTo>
                  <a:lnTo>
                    <a:pt x="3245908" y="0"/>
                  </a:lnTo>
                  <a:lnTo>
                    <a:pt x="3245908" y="618484"/>
                  </a:lnTo>
                  <a:lnTo>
                    <a:pt x="0" y="618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20DA3ED-4E29-0ACF-FDA6-079A0FB8C399}"/>
                </a:ext>
              </a:extLst>
            </p:cNvPr>
            <p:cNvSpPr/>
            <p:nvPr/>
          </p:nvSpPr>
          <p:spPr>
            <a:xfrm>
              <a:off x="412791" y="2688458"/>
              <a:ext cx="3245909" cy="534497"/>
            </a:xfrm>
            <a:custGeom>
              <a:avLst/>
              <a:gdLst/>
              <a:ahLst/>
              <a:cxnLst/>
              <a:rect l="l" t="t" r="r" b="b"/>
              <a:pathLst>
                <a:path w="3245909" h="534497">
                  <a:moveTo>
                    <a:pt x="0" y="0"/>
                  </a:moveTo>
                  <a:lnTo>
                    <a:pt x="3245908" y="0"/>
                  </a:lnTo>
                  <a:lnTo>
                    <a:pt x="3245908" y="534497"/>
                  </a:lnTo>
                  <a:lnTo>
                    <a:pt x="0" y="5344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E697D218-424B-A070-E062-592F8373A46A}"/>
                </a:ext>
              </a:extLst>
            </p:cNvPr>
            <p:cNvSpPr/>
            <p:nvPr/>
          </p:nvSpPr>
          <p:spPr>
            <a:xfrm>
              <a:off x="0" y="0"/>
              <a:ext cx="4558876" cy="2318581"/>
            </a:xfrm>
            <a:custGeom>
              <a:avLst/>
              <a:gdLst/>
              <a:ahLst/>
              <a:cxnLst/>
              <a:rect l="l" t="t" r="r" b="b"/>
              <a:pathLst>
                <a:path w="4558876" h="2318581">
                  <a:moveTo>
                    <a:pt x="0" y="0"/>
                  </a:moveTo>
                  <a:lnTo>
                    <a:pt x="4558876" y="0"/>
                  </a:lnTo>
                  <a:lnTo>
                    <a:pt x="4558876" y="2318581"/>
                  </a:lnTo>
                  <a:lnTo>
                    <a:pt x="0" y="23185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647B2331-1675-0457-B191-F6BC2929F01E}"/>
                </a:ext>
              </a:extLst>
            </p:cNvPr>
            <p:cNvSpPr txBox="1"/>
            <p:nvPr/>
          </p:nvSpPr>
          <p:spPr>
            <a:xfrm>
              <a:off x="552499" y="1322798"/>
              <a:ext cx="1297265" cy="646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09"/>
                </a:lnSpc>
              </a:pPr>
              <a:r>
                <a:rPr lang="en-US" sz="2935" spc="52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3" name="Rectangle 1">
            <a:extLst>
              <a:ext uri="{FF2B5EF4-FFF2-40B4-BE49-F238E27FC236}">
                <a16:creationId xmlns:a16="http://schemas.microsoft.com/office/drawing/2014/main" id="{1E439F58-1174-9530-563C-06852976B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785640"/>
            <a:ext cx="264816" cy="7571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032A59C-5318-A3AD-7ED0-011C8BCB6A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7940614"/>
            <a:ext cx="17086729" cy="15881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Designação de </a:t>
            </a:r>
            <a:r>
              <a:rPr kumimoji="0" lang="pt-BR" altLang="pt-BR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fisca</a:t>
            </a:r>
            <a:r>
              <a:rPr lang="pt-BR" altLang="pt-BR" sz="3600" b="1" dirty="0">
                <a:solidFill>
                  <a:schemeClr val="bg1"/>
                </a:solidFill>
                <a:latin typeface="Arial" panose="020B0604020202020204" pitchFamily="34" charset="0"/>
              </a:rPr>
              <a:t>is</a:t>
            </a:r>
            <a:r>
              <a:rPr kumimoji="0" lang="pt-BR" altLang="pt-BR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para acompanhamento técnico e administrativo do contrato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O gestor deve assegurar que: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pt-BR" altLang="pt-BR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t-BR" altLang="pt-BR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Haja fiscalização </a:t>
            </a:r>
            <a:r>
              <a:rPr kumimoji="0" lang="pt-BR" altLang="pt-BR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efetiva</a:t>
            </a:r>
            <a:r>
              <a:rPr kumimoji="0" lang="pt-BR" altLang="pt-BR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e </a:t>
            </a:r>
            <a:r>
              <a:rPr kumimoji="0" lang="pt-BR" altLang="pt-BR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documentada</a:t>
            </a:r>
            <a:r>
              <a:rPr kumimoji="0" lang="pt-BR" altLang="pt-BR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t-BR" altLang="pt-BR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Os relatórios sejam arquivados;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t-BR" altLang="pt-BR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 execução atenda às condições pactuadas</a:t>
            </a:r>
            <a:r>
              <a: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960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09CCB-89A3-902B-0EE6-F387F4C607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C2EE9B15-285D-044E-E69C-96D1C57C9DA7}"/>
              </a:ext>
            </a:extLst>
          </p:cNvPr>
          <p:cNvSpPr/>
          <p:nvPr/>
        </p:nvSpPr>
        <p:spPr>
          <a:xfrm>
            <a:off x="0" y="-1743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629" b="-1662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9" name="Group 9">
            <a:extLst>
              <a:ext uri="{FF2B5EF4-FFF2-40B4-BE49-F238E27FC236}">
                <a16:creationId xmlns:a16="http://schemas.microsoft.com/office/drawing/2014/main" id="{4AA6A819-FAE7-9FD1-0007-690179EE5324}"/>
              </a:ext>
            </a:extLst>
          </p:cNvPr>
          <p:cNvGrpSpPr/>
          <p:nvPr/>
        </p:nvGrpSpPr>
        <p:grpSpPr>
          <a:xfrm>
            <a:off x="0" y="0"/>
            <a:ext cx="4108205" cy="4108205"/>
            <a:chOff x="0" y="0"/>
            <a:chExt cx="812800" cy="812800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E3D5BBE0-49CE-187E-BC1C-7C02113439A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03C87845-83B1-1B35-E173-09E7A602ADAA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12" name="Group 12">
            <a:extLst>
              <a:ext uri="{FF2B5EF4-FFF2-40B4-BE49-F238E27FC236}">
                <a16:creationId xmlns:a16="http://schemas.microsoft.com/office/drawing/2014/main" id="{765A35B7-5D71-C0C6-D135-ACEE2996538F}"/>
              </a:ext>
            </a:extLst>
          </p:cNvPr>
          <p:cNvGrpSpPr/>
          <p:nvPr/>
        </p:nvGrpSpPr>
        <p:grpSpPr>
          <a:xfrm>
            <a:off x="434625" y="532219"/>
            <a:ext cx="3419157" cy="2637380"/>
            <a:chOff x="0" y="0"/>
            <a:chExt cx="4558876" cy="3516507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3153D73A-F55F-3354-2083-B59363A45B1B}"/>
                </a:ext>
              </a:extLst>
            </p:cNvPr>
            <p:cNvSpPr txBox="1"/>
            <p:nvPr/>
          </p:nvSpPr>
          <p:spPr>
            <a:xfrm>
              <a:off x="526907" y="3230092"/>
              <a:ext cx="3017676" cy="2864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36"/>
                </a:lnSpc>
              </a:pPr>
              <a:r>
                <a:rPr lang="en-US" sz="124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1C9B5A55-F61F-BC4B-CEC0-47BD7DE2AE3B}"/>
                </a:ext>
              </a:extLst>
            </p:cNvPr>
            <p:cNvSpPr/>
            <p:nvPr/>
          </p:nvSpPr>
          <p:spPr>
            <a:xfrm>
              <a:off x="412791" y="2101901"/>
              <a:ext cx="3245909" cy="618484"/>
            </a:xfrm>
            <a:custGeom>
              <a:avLst/>
              <a:gdLst/>
              <a:ahLst/>
              <a:cxnLst/>
              <a:rect l="l" t="t" r="r" b="b"/>
              <a:pathLst>
                <a:path w="3245909" h="618484">
                  <a:moveTo>
                    <a:pt x="0" y="0"/>
                  </a:moveTo>
                  <a:lnTo>
                    <a:pt x="3245908" y="0"/>
                  </a:lnTo>
                  <a:lnTo>
                    <a:pt x="3245908" y="618484"/>
                  </a:lnTo>
                  <a:lnTo>
                    <a:pt x="0" y="618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7FEDE535-3B1F-5577-9E55-E350682C0AF3}"/>
                </a:ext>
              </a:extLst>
            </p:cNvPr>
            <p:cNvSpPr/>
            <p:nvPr/>
          </p:nvSpPr>
          <p:spPr>
            <a:xfrm>
              <a:off x="412791" y="2688458"/>
              <a:ext cx="3245909" cy="534497"/>
            </a:xfrm>
            <a:custGeom>
              <a:avLst/>
              <a:gdLst/>
              <a:ahLst/>
              <a:cxnLst/>
              <a:rect l="l" t="t" r="r" b="b"/>
              <a:pathLst>
                <a:path w="3245909" h="534497">
                  <a:moveTo>
                    <a:pt x="0" y="0"/>
                  </a:moveTo>
                  <a:lnTo>
                    <a:pt x="3245908" y="0"/>
                  </a:lnTo>
                  <a:lnTo>
                    <a:pt x="3245908" y="534497"/>
                  </a:lnTo>
                  <a:lnTo>
                    <a:pt x="0" y="5344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F3935D11-A776-E624-0130-276C7FF751D1}"/>
                </a:ext>
              </a:extLst>
            </p:cNvPr>
            <p:cNvSpPr/>
            <p:nvPr/>
          </p:nvSpPr>
          <p:spPr>
            <a:xfrm>
              <a:off x="0" y="0"/>
              <a:ext cx="4558876" cy="2318581"/>
            </a:xfrm>
            <a:custGeom>
              <a:avLst/>
              <a:gdLst/>
              <a:ahLst/>
              <a:cxnLst/>
              <a:rect l="l" t="t" r="r" b="b"/>
              <a:pathLst>
                <a:path w="4558876" h="2318581">
                  <a:moveTo>
                    <a:pt x="0" y="0"/>
                  </a:moveTo>
                  <a:lnTo>
                    <a:pt x="4558876" y="0"/>
                  </a:lnTo>
                  <a:lnTo>
                    <a:pt x="4558876" y="2318581"/>
                  </a:lnTo>
                  <a:lnTo>
                    <a:pt x="0" y="23185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C0F4B63E-F815-2979-DCD0-C17C8C0DCB7F}"/>
                </a:ext>
              </a:extLst>
            </p:cNvPr>
            <p:cNvSpPr txBox="1"/>
            <p:nvPr/>
          </p:nvSpPr>
          <p:spPr>
            <a:xfrm>
              <a:off x="552499" y="1322798"/>
              <a:ext cx="1297265" cy="646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09"/>
                </a:lnSpc>
              </a:pPr>
              <a:r>
                <a:rPr lang="en-US" sz="2935" spc="52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19F8FE0C-6029-70D9-3102-62995796C7C3}"/>
              </a:ext>
            </a:extLst>
          </p:cNvPr>
          <p:cNvSpPr txBox="1"/>
          <p:nvPr/>
        </p:nvSpPr>
        <p:spPr>
          <a:xfrm>
            <a:off x="1676400" y="3383060"/>
            <a:ext cx="1600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  </a:t>
            </a:r>
            <a:r>
              <a:rPr lang="pt-BR" sz="3600" dirty="0">
                <a:solidFill>
                  <a:schemeClr val="bg1"/>
                </a:solidFill>
              </a:rPr>
              <a:t>ACÓRDÃO Nº 009204/2025-PLENV/PROCESSO TCE –RJ 202.580-2/2023</a:t>
            </a:r>
          </a:p>
          <a:p>
            <a:pPr algn="ctr"/>
            <a:endParaRPr lang="pt-BR" sz="3200" dirty="0">
              <a:solidFill>
                <a:schemeClr val="bg1"/>
              </a:solidFill>
            </a:endParaRPr>
          </a:p>
          <a:p>
            <a:pPr algn="just"/>
            <a:r>
              <a:rPr lang="pt-BR" sz="3200" dirty="0">
                <a:solidFill>
                  <a:schemeClr val="bg1"/>
                </a:solidFill>
              </a:rPr>
              <a:t>Assim, mesmo diante de delegação de competência aos secretários municipais, o Chefe do Executivo, autoridade máxima do município, tinha conhecimento dessa realidade e não haveria como eximir sua responsabilidade, sobretudo considerando as suas atribuições de coordenação, administração e organização da administração da pública. A delegação não pode servir de subterfúgio à disposição do gestor quando as raízes do problema são eminentemente gerenciais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F6997A2E-2674-C54F-E27A-F475AAEF5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785640"/>
            <a:ext cx="264816" cy="7571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6207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A11751-DF14-146D-0DB6-6EC6FAA0D3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DC18BC77-A0FA-0579-FD45-430A25AC22A6}"/>
              </a:ext>
            </a:extLst>
          </p:cNvPr>
          <p:cNvSpPr/>
          <p:nvPr/>
        </p:nvSpPr>
        <p:spPr>
          <a:xfrm>
            <a:off x="0" y="-1743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629" b="-1662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9" name="Group 9">
            <a:extLst>
              <a:ext uri="{FF2B5EF4-FFF2-40B4-BE49-F238E27FC236}">
                <a16:creationId xmlns:a16="http://schemas.microsoft.com/office/drawing/2014/main" id="{8C7B016F-3A03-5A05-5863-70559BAD7E6B}"/>
              </a:ext>
            </a:extLst>
          </p:cNvPr>
          <p:cNvGrpSpPr/>
          <p:nvPr/>
        </p:nvGrpSpPr>
        <p:grpSpPr>
          <a:xfrm>
            <a:off x="0" y="0"/>
            <a:ext cx="4108205" cy="4108205"/>
            <a:chOff x="0" y="0"/>
            <a:chExt cx="812800" cy="812800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A3CF68F7-71B8-2BA2-8220-CA3220E1FB2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3F33DD45-EC1E-D31E-7380-147D06D31F62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12" name="Group 12">
            <a:extLst>
              <a:ext uri="{FF2B5EF4-FFF2-40B4-BE49-F238E27FC236}">
                <a16:creationId xmlns:a16="http://schemas.microsoft.com/office/drawing/2014/main" id="{832F68C1-0374-BD0F-F832-20B8E31C7907}"/>
              </a:ext>
            </a:extLst>
          </p:cNvPr>
          <p:cNvGrpSpPr/>
          <p:nvPr/>
        </p:nvGrpSpPr>
        <p:grpSpPr>
          <a:xfrm>
            <a:off x="434625" y="532219"/>
            <a:ext cx="3419157" cy="2637380"/>
            <a:chOff x="0" y="0"/>
            <a:chExt cx="4558876" cy="3516507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6DB0232F-0D42-EADA-B1A9-4F3ED29241AA}"/>
                </a:ext>
              </a:extLst>
            </p:cNvPr>
            <p:cNvSpPr txBox="1"/>
            <p:nvPr/>
          </p:nvSpPr>
          <p:spPr>
            <a:xfrm>
              <a:off x="526907" y="3230092"/>
              <a:ext cx="3017676" cy="2864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36"/>
                </a:lnSpc>
              </a:pPr>
              <a:r>
                <a:rPr lang="en-US" sz="124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7C371861-DA72-4F0C-5961-EB89D667BFE6}"/>
                </a:ext>
              </a:extLst>
            </p:cNvPr>
            <p:cNvSpPr/>
            <p:nvPr/>
          </p:nvSpPr>
          <p:spPr>
            <a:xfrm>
              <a:off x="412791" y="2101901"/>
              <a:ext cx="3245909" cy="618484"/>
            </a:xfrm>
            <a:custGeom>
              <a:avLst/>
              <a:gdLst/>
              <a:ahLst/>
              <a:cxnLst/>
              <a:rect l="l" t="t" r="r" b="b"/>
              <a:pathLst>
                <a:path w="3245909" h="618484">
                  <a:moveTo>
                    <a:pt x="0" y="0"/>
                  </a:moveTo>
                  <a:lnTo>
                    <a:pt x="3245908" y="0"/>
                  </a:lnTo>
                  <a:lnTo>
                    <a:pt x="3245908" y="618484"/>
                  </a:lnTo>
                  <a:lnTo>
                    <a:pt x="0" y="618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C3BECE0-61DF-F090-0C60-9F7387BAB13B}"/>
                </a:ext>
              </a:extLst>
            </p:cNvPr>
            <p:cNvSpPr/>
            <p:nvPr/>
          </p:nvSpPr>
          <p:spPr>
            <a:xfrm>
              <a:off x="412791" y="2688458"/>
              <a:ext cx="3245909" cy="534497"/>
            </a:xfrm>
            <a:custGeom>
              <a:avLst/>
              <a:gdLst/>
              <a:ahLst/>
              <a:cxnLst/>
              <a:rect l="l" t="t" r="r" b="b"/>
              <a:pathLst>
                <a:path w="3245909" h="534497">
                  <a:moveTo>
                    <a:pt x="0" y="0"/>
                  </a:moveTo>
                  <a:lnTo>
                    <a:pt x="3245908" y="0"/>
                  </a:lnTo>
                  <a:lnTo>
                    <a:pt x="3245908" y="534497"/>
                  </a:lnTo>
                  <a:lnTo>
                    <a:pt x="0" y="5344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AE7BDB44-8B8D-D142-2268-08A9B37BB8F6}"/>
                </a:ext>
              </a:extLst>
            </p:cNvPr>
            <p:cNvSpPr/>
            <p:nvPr/>
          </p:nvSpPr>
          <p:spPr>
            <a:xfrm>
              <a:off x="0" y="0"/>
              <a:ext cx="4558876" cy="2318581"/>
            </a:xfrm>
            <a:custGeom>
              <a:avLst/>
              <a:gdLst/>
              <a:ahLst/>
              <a:cxnLst/>
              <a:rect l="l" t="t" r="r" b="b"/>
              <a:pathLst>
                <a:path w="4558876" h="2318581">
                  <a:moveTo>
                    <a:pt x="0" y="0"/>
                  </a:moveTo>
                  <a:lnTo>
                    <a:pt x="4558876" y="0"/>
                  </a:lnTo>
                  <a:lnTo>
                    <a:pt x="4558876" y="2318581"/>
                  </a:lnTo>
                  <a:lnTo>
                    <a:pt x="0" y="23185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8BC4548E-2C96-EE4B-CD89-06CF460240AE}"/>
                </a:ext>
              </a:extLst>
            </p:cNvPr>
            <p:cNvSpPr txBox="1"/>
            <p:nvPr/>
          </p:nvSpPr>
          <p:spPr>
            <a:xfrm>
              <a:off x="552499" y="1322798"/>
              <a:ext cx="1297265" cy="646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09"/>
                </a:lnSpc>
              </a:pPr>
              <a:r>
                <a:rPr lang="en-US" sz="2935" spc="52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0023B779-56FA-433F-2C60-1D9693290BF8}"/>
              </a:ext>
            </a:extLst>
          </p:cNvPr>
          <p:cNvSpPr txBox="1"/>
          <p:nvPr/>
        </p:nvSpPr>
        <p:spPr>
          <a:xfrm>
            <a:off x="1676400" y="3383060"/>
            <a:ext cx="16002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>
                <a:solidFill>
                  <a:schemeClr val="bg1"/>
                </a:solidFill>
              </a:rPr>
              <a:t> GESTÃO POR COMPETÊNCIA COMO FERRAMENTA DE GOVERNANÇA</a:t>
            </a:r>
          </a:p>
          <a:p>
            <a:pPr algn="just"/>
            <a:endParaRPr lang="pt-BR" sz="3200" dirty="0">
              <a:solidFill>
                <a:schemeClr val="bg1"/>
              </a:solidFill>
            </a:endParaRPr>
          </a:p>
          <a:p>
            <a:pPr algn="just"/>
            <a:r>
              <a:rPr lang="pt-BR" sz="3200" dirty="0">
                <a:solidFill>
                  <a:schemeClr val="bg1"/>
                </a:solidFill>
              </a:rPr>
              <a:t>Necessidade de uma administração mais gerencial, buscando mais eficiência e efetividade nos processos</a:t>
            </a:r>
          </a:p>
          <a:p>
            <a:pPr algn="just"/>
            <a:endParaRPr lang="pt-BR" sz="3200" dirty="0">
              <a:solidFill>
                <a:schemeClr val="bg1"/>
              </a:solidFill>
            </a:endParaRPr>
          </a:p>
          <a:p>
            <a:pPr algn="just"/>
            <a:r>
              <a:rPr lang="pt-BR" sz="3200" dirty="0">
                <a:solidFill>
                  <a:schemeClr val="bg1"/>
                </a:solidFill>
              </a:rPr>
              <a:t>Exemplos: agentes envolvidos nos processos de licitação com conhecimento afetos à </a:t>
            </a:r>
            <a:r>
              <a:rPr lang="pt-BR" sz="3200" u="sng" dirty="0">
                <a:solidFill>
                  <a:schemeClr val="bg1"/>
                </a:solidFill>
              </a:rPr>
              <a:t>área do direito administrativo, administração pública, contabilidade, redação de documentos oficiais, além das de aspectos negociais</a:t>
            </a:r>
            <a:r>
              <a:rPr lang="pt-BR" sz="3200" dirty="0">
                <a:solidFill>
                  <a:schemeClr val="bg1"/>
                </a:solidFill>
              </a:rPr>
              <a:t>, logicamente não se limitando a este escopo.</a:t>
            </a:r>
          </a:p>
          <a:p>
            <a:pPr algn="just"/>
            <a:endParaRPr lang="pt-BR" sz="3200" dirty="0">
              <a:solidFill>
                <a:schemeClr val="bg1"/>
              </a:solidFill>
            </a:endParaRPr>
          </a:p>
          <a:p>
            <a:pPr algn="just"/>
            <a:r>
              <a:rPr lang="pt-BR" sz="3200" dirty="0">
                <a:solidFill>
                  <a:schemeClr val="bg1"/>
                </a:solidFill>
              </a:rPr>
              <a:t>Desenvolver postura voltada para o autodesenvolvimento e aprendizagem contínua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8021BFE9-DC82-C7A1-3A3A-3E71AB704A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785640"/>
            <a:ext cx="264816" cy="7571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5226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11D552-2142-4903-5FAE-F4B8A56D81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5BE59299-7F67-6A16-69CB-BCBFB98BB016}"/>
              </a:ext>
            </a:extLst>
          </p:cNvPr>
          <p:cNvSpPr/>
          <p:nvPr/>
        </p:nvSpPr>
        <p:spPr>
          <a:xfrm>
            <a:off x="0" y="-1743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629" b="-16629"/>
            </a:stretch>
          </a:blipFill>
        </p:spPr>
        <p:txBody>
          <a:bodyPr/>
          <a:lstStyle/>
          <a:p>
            <a:endParaRPr lang="pt-BR" b="1" dirty="0"/>
          </a:p>
          <a:p>
            <a:endParaRPr lang="pt-BR" b="1" dirty="0"/>
          </a:p>
          <a:p>
            <a:endParaRPr lang="pt-BR" b="1" dirty="0"/>
          </a:p>
          <a:p>
            <a:endParaRPr lang="pt-BR" b="1" dirty="0"/>
          </a:p>
          <a:p>
            <a:endParaRPr lang="pt-BR" b="1" dirty="0"/>
          </a:p>
          <a:p>
            <a:endParaRPr lang="pt-BR" b="1" dirty="0"/>
          </a:p>
          <a:p>
            <a:endParaRPr lang="pt-BR" b="1" dirty="0"/>
          </a:p>
          <a:p>
            <a:endParaRPr lang="pt-BR" b="1" dirty="0"/>
          </a:p>
          <a:p>
            <a:endParaRPr lang="pt-BR" b="1" dirty="0"/>
          </a:p>
          <a:p>
            <a:endParaRPr lang="pt-BR" b="1" dirty="0"/>
          </a:p>
          <a:p>
            <a:endParaRPr lang="pt-BR" b="1" dirty="0"/>
          </a:p>
          <a:p>
            <a:endParaRPr lang="pt-BR" b="1" dirty="0"/>
          </a:p>
          <a:p>
            <a:endParaRPr lang="pt-BR" b="1" dirty="0"/>
          </a:p>
          <a:p>
            <a:r>
              <a:rPr lang="pt-BR" sz="3600" b="1" dirty="0">
                <a:solidFill>
                  <a:schemeClr val="bg1"/>
                </a:solidFill>
              </a:rPr>
              <a:t>Priorizar as Funções Críticas:</a:t>
            </a:r>
          </a:p>
          <a:p>
            <a:endParaRPr lang="pt-BR" sz="3600" b="1" dirty="0">
              <a:solidFill>
                <a:schemeClr val="bg1"/>
              </a:solidFill>
            </a:endParaRPr>
          </a:p>
          <a:p>
            <a:r>
              <a:rPr lang="pt-BR" sz="3600" b="1" dirty="0">
                <a:solidFill>
                  <a:schemeClr val="bg1"/>
                </a:solidFill>
              </a:rPr>
              <a:t>Planejamento: </a:t>
            </a:r>
            <a:r>
              <a:rPr lang="pt-BR" sz="3600" dirty="0">
                <a:solidFill>
                  <a:schemeClr val="bg1"/>
                </a:solidFill>
              </a:rPr>
              <a:t>Quem elabora as condições da contratação</a:t>
            </a:r>
            <a:endParaRPr lang="pt-BR" sz="3600" b="1" dirty="0">
              <a:solidFill>
                <a:schemeClr val="bg1"/>
              </a:solidFill>
            </a:endParaRPr>
          </a:p>
          <a:p>
            <a:endParaRPr lang="pt-BR" sz="3600" dirty="0">
              <a:solidFill>
                <a:schemeClr val="bg1"/>
              </a:solidFill>
            </a:endParaRPr>
          </a:p>
          <a:p>
            <a:r>
              <a:rPr lang="pt-BR" sz="3600" b="1" dirty="0">
                <a:solidFill>
                  <a:schemeClr val="bg1"/>
                </a:solidFill>
              </a:rPr>
              <a:t>Execução:</a:t>
            </a:r>
            <a:r>
              <a:rPr lang="pt-BR" sz="3600" dirty="0">
                <a:solidFill>
                  <a:schemeClr val="bg1"/>
                </a:solidFill>
              </a:rPr>
              <a:t> Quem </a:t>
            </a:r>
            <a:r>
              <a:rPr lang="pt-BR" sz="3600" i="1" dirty="0">
                <a:solidFill>
                  <a:schemeClr val="bg1"/>
                </a:solidFill>
              </a:rPr>
              <a:t>realiza</a:t>
            </a:r>
            <a:r>
              <a:rPr lang="pt-BR" sz="3600" dirty="0">
                <a:solidFill>
                  <a:schemeClr val="bg1"/>
                </a:solidFill>
              </a:rPr>
              <a:t> a compra ou a contratação (</a:t>
            </a:r>
            <a:r>
              <a:rPr lang="pt-BR" sz="3600" dirty="0" err="1">
                <a:solidFill>
                  <a:schemeClr val="bg1"/>
                </a:solidFill>
              </a:rPr>
              <a:t>ex</a:t>
            </a:r>
            <a:r>
              <a:rPr lang="pt-BR" sz="3600" dirty="0">
                <a:solidFill>
                  <a:schemeClr val="bg1"/>
                </a:solidFill>
              </a:rPr>
              <a:t>: pesquisa, licitação).</a:t>
            </a:r>
          </a:p>
          <a:p>
            <a:endParaRPr lang="pt-BR" sz="3600" dirty="0">
              <a:solidFill>
                <a:schemeClr val="bg1"/>
              </a:solidFill>
            </a:endParaRPr>
          </a:p>
          <a:p>
            <a:r>
              <a:rPr lang="pt-BR" sz="3600" b="1" dirty="0">
                <a:solidFill>
                  <a:schemeClr val="bg1"/>
                </a:solidFill>
              </a:rPr>
              <a:t>Controle:</a:t>
            </a:r>
            <a:r>
              <a:rPr lang="pt-BR" sz="3600" dirty="0">
                <a:solidFill>
                  <a:schemeClr val="bg1"/>
                </a:solidFill>
              </a:rPr>
              <a:t> Quem </a:t>
            </a:r>
            <a:r>
              <a:rPr lang="pt-BR" sz="3600" i="1" dirty="0">
                <a:solidFill>
                  <a:schemeClr val="bg1"/>
                </a:solidFill>
              </a:rPr>
              <a:t>registra</a:t>
            </a:r>
            <a:r>
              <a:rPr lang="pt-BR" sz="3600" dirty="0">
                <a:solidFill>
                  <a:schemeClr val="bg1"/>
                </a:solidFill>
              </a:rPr>
              <a:t> o processo e quem </a:t>
            </a:r>
            <a:r>
              <a:rPr lang="pt-BR" sz="3600" i="1" dirty="0">
                <a:solidFill>
                  <a:schemeClr val="bg1"/>
                </a:solidFill>
              </a:rPr>
              <a:t>fiscaliza</a:t>
            </a:r>
            <a:r>
              <a:rPr lang="pt-BR" sz="3600" dirty="0">
                <a:solidFill>
                  <a:schemeClr val="bg1"/>
                </a:solidFill>
              </a:rPr>
              <a:t> a execução.</a:t>
            </a:r>
          </a:p>
          <a:p>
            <a:endParaRPr lang="pt-BR" sz="3600" dirty="0">
              <a:solidFill>
                <a:schemeClr val="bg1"/>
              </a:solidFill>
            </a:endParaRPr>
          </a:p>
        </p:txBody>
      </p:sp>
      <p:grpSp>
        <p:nvGrpSpPr>
          <p:cNvPr id="9" name="Group 9">
            <a:extLst>
              <a:ext uri="{FF2B5EF4-FFF2-40B4-BE49-F238E27FC236}">
                <a16:creationId xmlns:a16="http://schemas.microsoft.com/office/drawing/2014/main" id="{19E4802C-1806-621C-86FC-8B964DA0C630}"/>
              </a:ext>
            </a:extLst>
          </p:cNvPr>
          <p:cNvGrpSpPr/>
          <p:nvPr/>
        </p:nvGrpSpPr>
        <p:grpSpPr>
          <a:xfrm>
            <a:off x="0" y="0"/>
            <a:ext cx="4108205" cy="4108205"/>
            <a:chOff x="0" y="0"/>
            <a:chExt cx="812800" cy="812800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8FC45F7C-D360-723F-D820-8DA8C21A4F7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30E556EE-1CCF-E740-B3EA-38FF3B87361D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12" name="Group 12">
            <a:extLst>
              <a:ext uri="{FF2B5EF4-FFF2-40B4-BE49-F238E27FC236}">
                <a16:creationId xmlns:a16="http://schemas.microsoft.com/office/drawing/2014/main" id="{5220B1A4-2376-1EB1-05FD-88EFEDB503A4}"/>
              </a:ext>
            </a:extLst>
          </p:cNvPr>
          <p:cNvGrpSpPr/>
          <p:nvPr/>
        </p:nvGrpSpPr>
        <p:grpSpPr>
          <a:xfrm>
            <a:off x="434625" y="532219"/>
            <a:ext cx="3419157" cy="2637380"/>
            <a:chOff x="0" y="0"/>
            <a:chExt cx="4558876" cy="3516507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749C862F-B8EC-CE16-6B75-29E8FC7894DB}"/>
                </a:ext>
              </a:extLst>
            </p:cNvPr>
            <p:cNvSpPr txBox="1"/>
            <p:nvPr/>
          </p:nvSpPr>
          <p:spPr>
            <a:xfrm>
              <a:off x="526907" y="3230092"/>
              <a:ext cx="3017676" cy="2864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36"/>
                </a:lnSpc>
              </a:pPr>
              <a:r>
                <a:rPr lang="en-US" sz="124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8967E8D4-C5BE-EEB2-CB30-72F015C97702}"/>
                </a:ext>
              </a:extLst>
            </p:cNvPr>
            <p:cNvSpPr/>
            <p:nvPr/>
          </p:nvSpPr>
          <p:spPr>
            <a:xfrm>
              <a:off x="412791" y="2101901"/>
              <a:ext cx="3245909" cy="618484"/>
            </a:xfrm>
            <a:custGeom>
              <a:avLst/>
              <a:gdLst/>
              <a:ahLst/>
              <a:cxnLst/>
              <a:rect l="l" t="t" r="r" b="b"/>
              <a:pathLst>
                <a:path w="3245909" h="618484">
                  <a:moveTo>
                    <a:pt x="0" y="0"/>
                  </a:moveTo>
                  <a:lnTo>
                    <a:pt x="3245908" y="0"/>
                  </a:lnTo>
                  <a:lnTo>
                    <a:pt x="3245908" y="618484"/>
                  </a:lnTo>
                  <a:lnTo>
                    <a:pt x="0" y="618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0E613B0A-61D0-FE41-C963-05DFB2649747}"/>
                </a:ext>
              </a:extLst>
            </p:cNvPr>
            <p:cNvSpPr/>
            <p:nvPr/>
          </p:nvSpPr>
          <p:spPr>
            <a:xfrm>
              <a:off x="412791" y="2688458"/>
              <a:ext cx="3245909" cy="534497"/>
            </a:xfrm>
            <a:custGeom>
              <a:avLst/>
              <a:gdLst/>
              <a:ahLst/>
              <a:cxnLst/>
              <a:rect l="l" t="t" r="r" b="b"/>
              <a:pathLst>
                <a:path w="3245909" h="534497">
                  <a:moveTo>
                    <a:pt x="0" y="0"/>
                  </a:moveTo>
                  <a:lnTo>
                    <a:pt x="3245908" y="0"/>
                  </a:lnTo>
                  <a:lnTo>
                    <a:pt x="3245908" y="534497"/>
                  </a:lnTo>
                  <a:lnTo>
                    <a:pt x="0" y="5344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E6E5F7D6-7FAA-8916-51B0-5E3D3D427493}"/>
                </a:ext>
              </a:extLst>
            </p:cNvPr>
            <p:cNvSpPr/>
            <p:nvPr/>
          </p:nvSpPr>
          <p:spPr>
            <a:xfrm>
              <a:off x="0" y="0"/>
              <a:ext cx="4558876" cy="2318581"/>
            </a:xfrm>
            <a:custGeom>
              <a:avLst/>
              <a:gdLst/>
              <a:ahLst/>
              <a:cxnLst/>
              <a:rect l="l" t="t" r="r" b="b"/>
              <a:pathLst>
                <a:path w="4558876" h="2318581">
                  <a:moveTo>
                    <a:pt x="0" y="0"/>
                  </a:moveTo>
                  <a:lnTo>
                    <a:pt x="4558876" y="0"/>
                  </a:lnTo>
                  <a:lnTo>
                    <a:pt x="4558876" y="2318581"/>
                  </a:lnTo>
                  <a:lnTo>
                    <a:pt x="0" y="23185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90B7D908-9932-0CAF-6A3C-1446E787AB1B}"/>
                </a:ext>
              </a:extLst>
            </p:cNvPr>
            <p:cNvSpPr txBox="1"/>
            <p:nvPr/>
          </p:nvSpPr>
          <p:spPr>
            <a:xfrm>
              <a:off x="552499" y="1322798"/>
              <a:ext cx="1297265" cy="646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09"/>
                </a:lnSpc>
              </a:pPr>
              <a:r>
                <a:rPr lang="en-US" sz="2935" spc="52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3" name="Rectangle 1">
            <a:extLst>
              <a:ext uri="{FF2B5EF4-FFF2-40B4-BE49-F238E27FC236}">
                <a16:creationId xmlns:a16="http://schemas.microsoft.com/office/drawing/2014/main" id="{7E400515-D490-E382-1F1F-EC00A9768D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785640"/>
            <a:ext cx="264816" cy="7571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309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E89D61-CA97-9D01-C83A-160E8FADE9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65CC0B56-5E82-FAC9-2BA2-3599B064A042}"/>
              </a:ext>
            </a:extLst>
          </p:cNvPr>
          <p:cNvSpPr/>
          <p:nvPr/>
        </p:nvSpPr>
        <p:spPr>
          <a:xfrm>
            <a:off x="0" y="-1743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629" b="-1662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9" name="Group 9">
            <a:extLst>
              <a:ext uri="{FF2B5EF4-FFF2-40B4-BE49-F238E27FC236}">
                <a16:creationId xmlns:a16="http://schemas.microsoft.com/office/drawing/2014/main" id="{9E7DFDD8-E3B4-8E75-8225-5B4EEC2E02D3}"/>
              </a:ext>
            </a:extLst>
          </p:cNvPr>
          <p:cNvGrpSpPr/>
          <p:nvPr/>
        </p:nvGrpSpPr>
        <p:grpSpPr>
          <a:xfrm>
            <a:off x="0" y="0"/>
            <a:ext cx="4108205" cy="4108205"/>
            <a:chOff x="0" y="0"/>
            <a:chExt cx="812800" cy="812800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AF4EA83B-3497-D03B-4804-5CF94638B96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8099448E-FF6E-9055-006E-37C0BA19D893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12" name="Group 12">
            <a:extLst>
              <a:ext uri="{FF2B5EF4-FFF2-40B4-BE49-F238E27FC236}">
                <a16:creationId xmlns:a16="http://schemas.microsoft.com/office/drawing/2014/main" id="{37D7D942-2250-2E95-AE7A-57AD71F950CE}"/>
              </a:ext>
            </a:extLst>
          </p:cNvPr>
          <p:cNvGrpSpPr/>
          <p:nvPr/>
        </p:nvGrpSpPr>
        <p:grpSpPr>
          <a:xfrm>
            <a:off x="434625" y="532219"/>
            <a:ext cx="3419157" cy="2637380"/>
            <a:chOff x="0" y="0"/>
            <a:chExt cx="4558876" cy="3516507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66C80353-940C-6E07-47BF-AA82621BCFA8}"/>
                </a:ext>
              </a:extLst>
            </p:cNvPr>
            <p:cNvSpPr txBox="1"/>
            <p:nvPr/>
          </p:nvSpPr>
          <p:spPr>
            <a:xfrm>
              <a:off x="526907" y="3230092"/>
              <a:ext cx="3017676" cy="2864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36"/>
                </a:lnSpc>
              </a:pPr>
              <a:r>
                <a:rPr lang="en-US" sz="124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0CE7ED3-5417-5917-18BF-4AD992B968B3}"/>
                </a:ext>
              </a:extLst>
            </p:cNvPr>
            <p:cNvSpPr/>
            <p:nvPr/>
          </p:nvSpPr>
          <p:spPr>
            <a:xfrm>
              <a:off x="412791" y="2101901"/>
              <a:ext cx="3245909" cy="618484"/>
            </a:xfrm>
            <a:custGeom>
              <a:avLst/>
              <a:gdLst/>
              <a:ahLst/>
              <a:cxnLst/>
              <a:rect l="l" t="t" r="r" b="b"/>
              <a:pathLst>
                <a:path w="3245909" h="618484">
                  <a:moveTo>
                    <a:pt x="0" y="0"/>
                  </a:moveTo>
                  <a:lnTo>
                    <a:pt x="3245908" y="0"/>
                  </a:lnTo>
                  <a:lnTo>
                    <a:pt x="3245908" y="618484"/>
                  </a:lnTo>
                  <a:lnTo>
                    <a:pt x="0" y="618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C5A96D0A-8D79-9142-C8CA-782A65D0D672}"/>
                </a:ext>
              </a:extLst>
            </p:cNvPr>
            <p:cNvSpPr/>
            <p:nvPr/>
          </p:nvSpPr>
          <p:spPr>
            <a:xfrm>
              <a:off x="412791" y="2688458"/>
              <a:ext cx="3245909" cy="534497"/>
            </a:xfrm>
            <a:custGeom>
              <a:avLst/>
              <a:gdLst/>
              <a:ahLst/>
              <a:cxnLst/>
              <a:rect l="l" t="t" r="r" b="b"/>
              <a:pathLst>
                <a:path w="3245909" h="534497">
                  <a:moveTo>
                    <a:pt x="0" y="0"/>
                  </a:moveTo>
                  <a:lnTo>
                    <a:pt x="3245908" y="0"/>
                  </a:lnTo>
                  <a:lnTo>
                    <a:pt x="3245908" y="534497"/>
                  </a:lnTo>
                  <a:lnTo>
                    <a:pt x="0" y="5344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3A891679-48D6-ABCD-A4DB-A4204C0DE881}"/>
                </a:ext>
              </a:extLst>
            </p:cNvPr>
            <p:cNvSpPr/>
            <p:nvPr/>
          </p:nvSpPr>
          <p:spPr>
            <a:xfrm>
              <a:off x="0" y="0"/>
              <a:ext cx="4558876" cy="2318581"/>
            </a:xfrm>
            <a:custGeom>
              <a:avLst/>
              <a:gdLst/>
              <a:ahLst/>
              <a:cxnLst/>
              <a:rect l="l" t="t" r="r" b="b"/>
              <a:pathLst>
                <a:path w="4558876" h="2318581">
                  <a:moveTo>
                    <a:pt x="0" y="0"/>
                  </a:moveTo>
                  <a:lnTo>
                    <a:pt x="4558876" y="0"/>
                  </a:lnTo>
                  <a:lnTo>
                    <a:pt x="4558876" y="2318581"/>
                  </a:lnTo>
                  <a:lnTo>
                    <a:pt x="0" y="23185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5FE5A923-6401-6B09-042D-744F47A46A03}"/>
                </a:ext>
              </a:extLst>
            </p:cNvPr>
            <p:cNvSpPr txBox="1"/>
            <p:nvPr/>
          </p:nvSpPr>
          <p:spPr>
            <a:xfrm>
              <a:off x="552499" y="1322798"/>
              <a:ext cx="1297265" cy="646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09"/>
                </a:lnSpc>
              </a:pPr>
              <a:r>
                <a:rPr lang="en-US" sz="2935" spc="52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3305575A-E48B-50D7-8260-2321EBDE71CA}"/>
              </a:ext>
            </a:extLst>
          </p:cNvPr>
          <p:cNvSpPr txBox="1"/>
          <p:nvPr/>
        </p:nvSpPr>
        <p:spPr>
          <a:xfrm>
            <a:off x="1676400" y="3383060"/>
            <a:ext cx="1600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 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471C93AE-DDA3-45E3-79D8-1F136ACFB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785640"/>
            <a:ext cx="264816" cy="7571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64E1EB5B-8B86-08D9-CA02-8022412CFD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9387162"/>
            <a:ext cx="18059400" cy="18774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pt-BR" altLang="pt-BR" sz="2800" b="1" dirty="0">
                <a:solidFill>
                  <a:schemeClr val="bg1"/>
                </a:solidFill>
                <a:latin typeface="Arial" panose="020B0604020202020204" pitchFamily="34" charset="0"/>
              </a:rPr>
              <a:t>O que falta fazer?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sz="28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Mudar a cultura organizacional:</a:t>
            </a:r>
            <a:r>
              <a:rPr kumimoji="0" lang="pt-BR" altLang="pt-BR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Resistência à mudança, apego a práticas antigas.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pt-BR" altLang="pt-BR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Capacitação Continuada:</a:t>
            </a:r>
            <a:r>
              <a:rPr kumimoji="0" lang="pt-BR" altLang="pt-BR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Necessidade de aprofundamento e atualização constante, não apenas treinamentos pontuais.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pt-BR" altLang="pt-BR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Infraestrutura e Tecnologia:</a:t>
            </a:r>
            <a:r>
              <a:rPr kumimoji="0" lang="pt-BR" altLang="pt-BR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Sistemas que atendam a todas as funcionalidades da Lei, integração de dados.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pt-BR" altLang="pt-BR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Padronização de Documentos e Processos:</a:t>
            </a:r>
            <a:r>
              <a:rPr kumimoji="0" lang="pt-BR" altLang="pt-BR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Necessidade de modelos e fluxos claros.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pt-BR" altLang="pt-BR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Consolidação da Jurisprudência:</a:t>
            </a:r>
            <a:r>
              <a:rPr kumimoji="0" lang="pt-BR" altLang="pt-BR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Adaptação e entendimento das decisões dos Tribunais de Contas sobre a Lei 14.133/2021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pt-BR" altLang="pt-BR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Regulamentação Própria:</a:t>
            </a:r>
            <a:r>
              <a:rPr kumimoji="0" lang="pt-BR" altLang="pt-BR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A necessidade de adaptar a Lei à sua realidade e procedimentos específicos. </a:t>
            </a:r>
          </a:p>
        </p:txBody>
      </p:sp>
    </p:spTree>
    <p:extLst>
      <p:ext uri="{BB962C8B-B14F-4D97-AF65-F5344CB8AC3E}">
        <p14:creationId xmlns:p14="http://schemas.microsoft.com/office/powerpoint/2010/main" val="26520445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6F1A6E-4747-265A-8320-ED62879F9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18ECC290-7060-027E-85E4-C70532A17BE4}"/>
              </a:ext>
            </a:extLst>
          </p:cNvPr>
          <p:cNvSpPr/>
          <p:nvPr/>
        </p:nvSpPr>
        <p:spPr>
          <a:xfrm>
            <a:off x="0" y="-1743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629" b="-1662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9" name="Group 9">
            <a:extLst>
              <a:ext uri="{FF2B5EF4-FFF2-40B4-BE49-F238E27FC236}">
                <a16:creationId xmlns:a16="http://schemas.microsoft.com/office/drawing/2014/main" id="{49567574-A2AF-E5F9-F4B2-49B1D716F043}"/>
              </a:ext>
            </a:extLst>
          </p:cNvPr>
          <p:cNvGrpSpPr/>
          <p:nvPr/>
        </p:nvGrpSpPr>
        <p:grpSpPr>
          <a:xfrm>
            <a:off x="0" y="0"/>
            <a:ext cx="4108205" cy="4108205"/>
            <a:chOff x="0" y="0"/>
            <a:chExt cx="812800" cy="812800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09677B69-C4FB-5760-3AF4-142306C3A89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1380770C-A386-971E-8C53-5CE23CEA2AE9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12" name="Group 12">
            <a:extLst>
              <a:ext uri="{FF2B5EF4-FFF2-40B4-BE49-F238E27FC236}">
                <a16:creationId xmlns:a16="http://schemas.microsoft.com/office/drawing/2014/main" id="{A4B3EC67-5C53-79F1-E496-0F857314AE42}"/>
              </a:ext>
            </a:extLst>
          </p:cNvPr>
          <p:cNvGrpSpPr/>
          <p:nvPr/>
        </p:nvGrpSpPr>
        <p:grpSpPr>
          <a:xfrm>
            <a:off x="434625" y="532219"/>
            <a:ext cx="3419157" cy="2637380"/>
            <a:chOff x="0" y="0"/>
            <a:chExt cx="4558876" cy="3516507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816E853E-D6F7-7416-26C9-75E675D830FE}"/>
                </a:ext>
              </a:extLst>
            </p:cNvPr>
            <p:cNvSpPr txBox="1"/>
            <p:nvPr/>
          </p:nvSpPr>
          <p:spPr>
            <a:xfrm>
              <a:off x="526907" y="3230092"/>
              <a:ext cx="3017676" cy="2864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36"/>
                </a:lnSpc>
              </a:pPr>
              <a:r>
                <a:rPr lang="en-US" sz="124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0D382B58-225D-4CD3-5889-B0221EC3EA2B}"/>
                </a:ext>
              </a:extLst>
            </p:cNvPr>
            <p:cNvSpPr/>
            <p:nvPr/>
          </p:nvSpPr>
          <p:spPr>
            <a:xfrm>
              <a:off x="412791" y="2101901"/>
              <a:ext cx="3245909" cy="618484"/>
            </a:xfrm>
            <a:custGeom>
              <a:avLst/>
              <a:gdLst/>
              <a:ahLst/>
              <a:cxnLst/>
              <a:rect l="l" t="t" r="r" b="b"/>
              <a:pathLst>
                <a:path w="3245909" h="618484">
                  <a:moveTo>
                    <a:pt x="0" y="0"/>
                  </a:moveTo>
                  <a:lnTo>
                    <a:pt x="3245908" y="0"/>
                  </a:lnTo>
                  <a:lnTo>
                    <a:pt x="3245908" y="618484"/>
                  </a:lnTo>
                  <a:lnTo>
                    <a:pt x="0" y="618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7D1EA579-7A4F-AF2B-E9D3-F7ECDCEAFB58}"/>
                </a:ext>
              </a:extLst>
            </p:cNvPr>
            <p:cNvSpPr/>
            <p:nvPr/>
          </p:nvSpPr>
          <p:spPr>
            <a:xfrm>
              <a:off x="412791" y="2688458"/>
              <a:ext cx="3245909" cy="534497"/>
            </a:xfrm>
            <a:custGeom>
              <a:avLst/>
              <a:gdLst/>
              <a:ahLst/>
              <a:cxnLst/>
              <a:rect l="l" t="t" r="r" b="b"/>
              <a:pathLst>
                <a:path w="3245909" h="534497">
                  <a:moveTo>
                    <a:pt x="0" y="0"/>
                  </a:moveTo>
                  <a:lnTo>
                    <a:pt x="3245908" y="0"/>
                  </a:lnTo>
                  <a:lnTo>
                    <a:pt x="3245908" y="534497"/>
                  </a:lnTo>
                  <a:lnTo>
                    <a:pt x="0" y="5344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11F9E1C5-62A7-D441-0C96-8A53F73F119D}"/>
                </a:ext>
              </a:extLst>
            </p:cNvPr>
            <p:cNvSpPr/>
            <p:nvPr/>
          </p:nvSpPr>
          <p:spPr>
            <a:xfrm>
              <a:off x="0" y="0"/>
              <a:ext cx="4558876" cy="2318581"/>
            </a:xfrm>
            <a:custGeom>
              <a:avLst/>
              <a:gdLst/>
              <a:ahLst/>
              <a:cxnLst/>
              <a:rect l="l" t="t" r="r" b="b"/>
              <a:pathLst>
                <a:path w="4558876" h="2318581">
                  <a:moveTo>
                    <a:pt x="0" y="0"/>
                  </a:moveTo>
                  <a:lnTo>
                    <a:pt x="4558876" y="0"/>
                  </a:lnTo>
                  <a:lnTo>
                    <a:pt x="4558876" y="2318581"/>
                  </a:lnTo>
                  <a:lnTo>
                    <a:pt x="0" y="23185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C2FCACCB-4FE2-B435-52FB-BA2A1A6D7005}"/>
                </a:ext>
              </a:extLst>
            </p:cNvPr>
            <p:cNvSpPr txBox="1"/>
            <p:nvPr/>
          </p:nvSpPr>
          <p:spPr>
            <a:xfrm>
              <a:off x="552499" y="1322798"/>
              <a:ext cx="1297265" cy="646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09"/>
                </a:lnSpc>
              </a:pPr>
              <a:r>
                <a:rPr lang="en-US" sz="2935" spc="52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779DA3CD-509E-F5A3-6FC1-7A4C18C5BFDE}"/>
              </a:ext>
            </a:extLst>
          </p:cNvPr>
          <p:cNvSpPr txBox="1"/>
          <p:nvPr/>
        </p:nvSpPr>
        <p:spPr>
          <a:xfrm>
            <a:off x="1676400" y="3383060"/>
            <a:ext cx="160020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  </a:t>
            </a:r>
            <a:r>
              <a:rPr lang="pt-BR" sz="3600" dirty="0">
                <a:solidFill>
                  <a:schemeClr val="bg1"/>
                </a:solidFill>
              </a:rPr>
              <a:t>A Responsabilidade como Oportunidade</a:t>
            </a:r>
          </a:p>
          <a:p>
            <a:endParaRPr lang="pt-BR" dirty="0"/>
          </a:p>
          <a:p>
            <a:endParaRPr lang="pt-BR" sz="3600" dirty="0">
              <a:solidFill>
                <a:schemeClr val="bg1"/>
              </a:solidFill>
            </a:endParaRPr>
          </a:p>
          <a:p>
            <a:r>
              <a:rPr lang="pt-BR" sz="3600" dirty="0">
                <a:solidFill>
                  <a:schemeClr val="bg1"/>
                </a:solidFill>
              </a:rPr>
              <a:t>A Lei 14.133/2021 representa um avanço para a gestão pública.</a:t>
            </a:r>
          </a:p>
          <a:p>
            <a:endParaRPr lang="pt-BR" sz="3600" dirty="0">
              <a:solidFill>
                <a:schemeClr val="bg1"/>
              </a:solidFill>
            </a:endParaRPr>
          </a:p>
          <a:p>
            <a:r>
              <a:rPr lang="pt-BR" sz="3600" dirty="0">
                <a:solidFill>
                  <a:schemeClr val="bg1"/>
                </a:solidFill>
              </a:rPr>
              <a:t>A responsabilidade advinda dela é um catalisador para a melhoria da qualidade do gasto público e a eficiência administrativa.</a:t>
            </a:r>
          </a:p>
          <a:p>
            <a:pPr algn="ctr"/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C46AA75F-D25C-7F09-BB34-F9A974C2D3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785640"/>
            <a:ext cx="264816" cy="7571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9909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6629" b="-1662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3" name="TextBox 3"/>
          <p:cNvSpPr txBox="1"/>
          <p:nvPr/>
        </p:nvSpPr>
        <p:spPr>
          <a:xfrm>
            <a:off x="1425869" y="4352041"/>
            <a:ext cx="15436262" cy="16876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989"/>
              </a:lnSpc>
            </a:pPr>
            <a:r>
              <a:rPr lang="en-US" sz="11808" dirty="0">
                <a:solidFill>
                  <a:srgbClr val="FFFFFF"/>
                </a:solidFill>
                <a:latin typeface="Intro"/>
                <a:ea typeface="Intro"/>
                <a:cs typeface="Intro"/>
                <a:sym typeface="Intro"/>
              </a:rPr>
              <a:t>OBRIGADA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4401" y="7305348"/>
            <a:ext cx="8724900" cy="14079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3788"/>
              </a:lnSpc>
            </a:pPr>
            <a:r>
              <a:rPr lang="en-US" sz="2116" dirty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(21) 96422-9534 - </a:t>
            </a:r>
            <a:r>
              <a:rPr lang="en-US" sz="2116" dirty="0" err="1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Whatsapp</a:t>
            </a:r>
            <a:endParaRPr lang="en-US" sz="2116" dirty="0">
              <a:solidFill>
                <a:srgbClr val="FFFFFF"/>
              </a:solidFill>
              <a:latin typeface="Code Pro"/>
              <a:ea typeface="Code Pro"/>
              <a:cs typeface="Code Pro"/>
              <a:sym typeface="Code Pro"/>
            </a:endParaRPr>
          </a:p>
          <a:p>
            <a:pPr algn="r">
              <a:lnSpc>
                <a:spcPts val="3788"/>
              </a:lnSpc>
            </a:pPr>
            <a:r>
              <a:rPr lang="en-US" sz="2116" dirty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(21) 97113-9534</a:t>
            </a:r>
          </a:p>
          <a:p>
            <a:pPr algn="r">
              <a:lnSpc>
                <a:spcPts val="3788"/>
              </a:lnSpc>
            </a:pPr>
            <a:r>
              <a:rPr lang="en-US" sz="2116" dirty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Porto </a:t>
            </a:r>
            <a:r>
              <a:rPr lang="en-US" sz="2116" dirty="0" err="1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Desenvolvimento</a:t>
            </a:r>
            <a:r>
              <a:rPr lang="en-US" sz="2116" dirty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 e Consultoria </a:t>
            </a:r>
            <a:r>
              <a:rPr lang="en-US" sz="2116" dirty="0" err="1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em</a:t>
            </a:r>
            <a:r>
              <a:rPr lang="en-US" sz="2116" dirty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2116" dirty="0" err="1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Gestão</a:t>
            </a:r>
            <a:r>
              <a:rPr lang="en-US" sz="2116" dirty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 Pública </a:t>
            </a:r>
            <a:r>
              <a:rPr lang="en-US" sz="2116" dirty="0" err="1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Ltda</a:t>
            </a:r>
            <a:endParaRPr lang="en-US" sz="2116" dirty="0">
              <a:solidFill>
                <a:srgbClr val="FFFFFF"/>
              </a:solidFill>
              <a:latin typeface="Code Pro"/>
              <a:ea typeface="Code Pro"/>
              <a:cs typeface="Code Pro"/>
              <a:sym typeface="Code Pro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17440074" y="7185261"/>
            <a:ext cx="233689" cy="2215191"/>
            <a:chOff x="0" y="0"/>
            <a:chExt cx="61548" cy="58342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1548" cy="583425"/>
            </a:xfrm>
            <a:custGeom>
              <a:avLst/>
              <a:gdLst/>
              <a:ahLst/>
              <a:cxnLst/>
              <a:rect l="l" t="t" r="r" b="b"/>
              <a:pathLst>
                <a:path w="61548" h="583425">
                  <a:moveTo>
                    <a:pt x="0" y="0"/>
                  </a:moveTo>
                  <a:lnTo>
                    <a:pt x="61548" y="0"/>
                  </a:lnTo>
                  <a:lnTo>
                    <a:pt x="61548" y="583425"/>
                  </a:lnTo>
                  <a:lnTo>
                    <a:pt x="0" y="58342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57150"/>
              <a:ext cx="61548" cy="6405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E2FD70-C1AE-F739-A9B4-CE2DA53931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31255832-8EBF-818B-DA46-2C4445E29692}"/>
              </a:ext>
            </a:extLst>
          </p:cNvPr>
          <p:cNvSpPr/>
          <p:nvPr/>
        </p:nvSpPr>
        <p:spPr>
          <a:xfrm>
            <a:off x="0" y="-1743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629" b="-1662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9" name="Group 9">
            <a:extLst>
              <a:ext uri="{FF2B5EF4-FFF2-40B4-BE49-F238E27FC236}">
                <a16:creationId xmlns:a16="http://schemas.microsoft.com/office/drawing/2014/main" id="{7D8A6342-70A8-13AE-2F69-0AC136DC9E6B}"/>
              </a:ext>
            </a:extLst>
          </p:cNvPr>
          <p:cNvGrpSpPr/>
          <p:nvPr/>
        </p:nvGrpSpPr>
        <p:grpSpPr>
          <a:xfrm>
            <a:off x="0" y="0"/>
            <a:ext cx="4108205" cy="4108205"/>
            <a:chOff x="0" y="0"/>
            <a:chExt cx="812800" cy="812800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FBBA9CA9-20F3-E0A8-6C54-38E33D988FB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1FD01B84-8612-0419-C1C2-977C10725B8D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12" name="Group 12">
            <a:extLst>
              <a:ext uri="{FF2B5EF4-FFF2-40B4-BE49-F238E27FC236}">
                <a16:creationId xmlns:a16="http://schemas.microsoft.com/office/drawing/2014/main" id="{F3F3665A-D831-EB56-55CF-92ACBF12B1B5}"/>
              </a:ext>
            </a:extLst>
          </p:cNvPr>
          <p:cNvGrpSpPr/>
          <p:nvPr/>
        </p:nvGrpSpPr>
        <p:grpSpPr>
          <a:xfrm>
            <a:off x="434625" y="532219"/>
            <a:ext cx="3419157" cy="2637380"/>
            <a:chOff x="0" y="0"/>
            <a:chExt cx="4558876" cy="3516507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81F779E2-0BC3-9D9E-EDD0-E4E3228ED51B}"/>
                </a:ext>
              </a:extLst>
            </p:cNvPr>
            <p:cNvSpPr txBox="1"/>
            <p:nvPr/>
          </p:nvSpPr>
          <p:spPr>
            <a:xfrm>
              <a:off x="526907" y="3230092"/>
              <a:ext cx="3017676" cy="2864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36"/>
                </a:lnSpc>
              </a:pPr>
              <a:r>
                <a:rPr lang="en-US" sz="124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FFC0CD0E-EE74-44BA-6234-BE280CFDA15D}"/>
                </a:ext>
              </a:extLst>
            </p:cNvPr>
            <p:cNvSpPr/>
            <p:nvPr/>
          </p:nvSpPr>
          <p:spPr>
            <a:xfrm>
              <a:off x="412791" y="2101901"/>
              <a:ext cx="3245909" cy="618484"/>
            </a:xfrm>
            <a:custGeom>
              <a:avLst/>
              <a:gdLst/>
              <a:ahLst/>
              <a:cxnLst/>
              <a:rect l="l" t="t" r="r" b="b"/>
              <a:pathLst>
                <a:path w="3245909" h="618484">
                  <a:moveTo>
                    <a:pt x="0" y="0"/>
                  </a:moveTo>
                  <a:lnTo>
                    <a:pt x="3245908" y="0"/>
                  </a:lnTo>
                  <a:lnTo>
                    <a:pt x="3245908" y="618484"/>
                  </a:lnTo>
                  <a:lnTo>
                    <a:pt x="0" y="618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5894AA48-22EA-F046-3E48-89C75EBD7A88}"/>
                </a:ext>
              </a:extLst>
            </p:cNvPr>
            <p:cNvSpPr/>
            <p:nvPr/>
          </p:nvSpPr>
          <p:spPr>
            <a:xfrm>
              <a:off x="412791" y="2688458"/>
              <a:ext cx="3245909" cy="534497"/>
            </a:xfrm>
            <a:custGeom>
              <a:avLst/>
              <a:gdLst/>
              <a:ahLst/>
              <a:cxnLst/>
              <a:rect l="l" t="t" r="r" b="b"/>
              <a:pathLst>
                <a:path w="3245909" h="534497">
                  <a:moveTo>
                    <a:pt x="0" y="0"/>
                  </a:moveTo>
                  <a:lnTo>
                    <a:pt x="3245908" y="0"/>
                  </a:lnTo>
                  <a:lnTo>
                    <a:pt x="3245908" y="534497"/>
                  </a:lnTo>
                  <a:lnTo>
                    <a:pt x="0" y="5344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7D711424-33ED-86DF-CE08-DC932DA6C7F0}"/>
                </a:ext>
              </a:extLst>
            </p:cNvPr>
            <p:cNvSpPr/>
            <p:nvPr/>
          </p:nvSpPr>
          <p:spPr>
            <a:xfrm>
              <a:off x="0" y="0"/>
              <a:ext cx="4558876" cy="2318581"/>
            </a:xfrm>
            <a:custGeom>
              <a:avLst/>
              <a:gdLst/>
              <a:ahLst/>
              <a:cxnLst/>
              <a:rect l="l" t="t" r="r" b="b"/>
              <a:pathLst>
                <a:path w="4558876" h="2318581">
                  <a:moveTo>
                    <a:pt x="0" y="0"/>
                  </a:moveTo>
                  <a:lnTo>
                    <a:pt x="4558876" y="0"/>
                  </a:lnTo>
                  <a:lnTo>
                    <a:pt x="4558876" y="2318581"/>
                  </a:lnTo>
                  <a:lnTo>
                    <a:pt x="0" y="23185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F4C54FE5-03E2-53D4-EADA-48E961823D44}"/>
                </a:ext>
              </a:extLst>
            </p:cNvPr>
            <p:cNvSpPr txBox="1"/>
            <p:nvPr/>
          </p:nvSpPr>
          <p:spPr>
            <a:xfrm>
              <a:off x="552499" y="1322798"/>
              <a:ext cx="1297265" cy="646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09"/>
                </a:lnSpc>
              </a:pPr>
              <a:r>
                <a:rPr lang="en-US" sz="2935" spc="52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A8E5E170-7E9F-DACF-D077-6CA072B8F18B}"/>
              </a:ext>
            </a:extLst>
          </p:cNvPr>
          <p:cNvSpPr txBox="1"/>
          <p:nvPr/>
        </p:nvSpPr>
        <p:spPr>
          <a:xfrm>
            <a:off x="1219200" y="3263253"/>
            <a:ext cx="160020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dirty="0">
                <a:solidFill>
                  <a:schemeClr val="bg1"/>
                </a:solidFill>
              </a:rPr>
              <a:t>AUTORIDADE COMPETENTE</a:t>
            </a:r>
          </a:p>
          <a:p>
            <a:pPr algn="ctr"/>
            <a:endParaRPr lang="pt-BR" sz="3200" dirty="0">
              <a:solidFill>
                <a:schemeClr val="bg1"/>
              </a:solidFill>
            </a:endParaRPr>
          </a:p>
          <a:p>
            <a:pPr algn="ctr"/>
            <a:endParaRPr lang="pt-BR" sz="3200" dirty="0">
              <a:solidFill>
                <a:schemeClr val="bg1"/>
              </a:solidFill>
            </a:endParaRPr>
          </a:p>
          <a:p>
            <a:pPr algn="ctr"/>
            <a:endParaRPr lang="pt-BR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772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95DBF8-1245-B153-7CCA-CA959ADD75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940D0943-0F15-3F74-A7AC-9DA8A2645B86}"/>
              </a:ext>
            </a:extLst>
          </p:cNvPr>
          <p:cNvSpPr/>
          <p:nvPr/>
        </p:nvSpPr>
        <p:spPr>
          <a:xfrm>
            <a:off x="0" y="-1743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629" b="-1662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9" name="Group 9">
            <a:extLst>
              <a:ext uri="{FF2B5EF4-FFF2-40B4-BE49-F238E27FC236}">
                <a16:creationId xmlns:a16="http://schemas.microsoft.com/office/drawing/2014/main" id="{DEEA1348-92B9-0509-A390-A0D83D41D185}"/>
              </a:ext>
            </a:extLst>
          </p:cNvPr>
          <p:cNvGrpSpPr/>
          <p:nvPr/>
        </p:nvGrpSpPr>
        <p:grpSpPr>
          <a:xfrm>
            <a:off x="0" y="0"/>
            <a:ext cx="4108205" cy="4108205"/>
            <a:chOff x="0" y="0"/>
            <a:chExt cx="812800" cy="812800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E1F8B6AB-FAC8-C7E8-9C3F-B0737BE6486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7FB54D26-691B-F246-77AC-39C7A3A4010F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12" name="Group 12">
            <a:extLst>
              <a:ext uri="{FF2B5EF4-FFF2-40B4-BE49-F238E27FC236}">
                <a16:creationId xmlns:a16="http://schemas.microsoft.com/office/drawing/2014/main" id="{79B480B6-D00A-9071-4C1C-400870C9BC0E}"/>
              </a:ext>
            </a:extLst>
          </p:cNvPr>
          <p:cNvGrpSpPr/>
          <p:nvPr/>
        </p:nvGrpSpPr>
        <p:grpSpPr>
          <a:xfrm>
            <a:off x="434625" y="532219"/>
            <a:ext cx="3419157" cy="2637380"/>
            <a:chOff x="0" y="0"/>
            <a:chExt cx="4558876" cy="3516507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46E8F894-DD32-1151-459A-6973E480A19A}"/>
                </a:ext>
              </a:extLst>
            </p:cNvPr>
            <p:cNvSpPr txBox="1"/>
            <p:nvPr/>
          </p:nvSpPr>
          <p:spPr>
            <a:xfrm>
              <a:off x="526907" y="3230092"/>
              <a:ext cx="3017676" cy="2864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36"/>
                </a:lnSpc>
              </a:pPr>
              <a:r>
                <a:rPr lang="en-US" sz="124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87B107C3-EE4A-EE73-2FE7-BDBB07BCDD51}"/>
                </a:ext>
              </a:extLst>
            </p:cNvPr>
            <p:cNvSpPr/>
            <p:nvPr/>
          </p:nvSpPr>
          <p:spPr>
            <a:xfrm>
              <a:off x="412791" y="2101901"/>
              <a:ext cx="3245909" cy="618484"/>
            </a:xfrm>
            <a:custGeom>
              <a:avLst/>
              <a:gdLst/>
              <a:ahLst/>
              <a:cxnLst/>
              <a:rect l="l" t="t" r="r" b="b"/>
              <a:pathLst>
                <a:path w="3245909" h="618484">
                  <a:moveTo>
                    <a:pt x="0" y="0"/>
                  </a:moveTo>
                  <a:lnTo>
                    <a:pt x="3245908" y="0"/>
                  </a:lnTo>
                  <a:lnTo>
                    <a:pt x="3245908" y="618484"/>
                  </a:lnTo>
                  <a:lnTo>
                    <a:pt x="0" y="618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12CD7956-EECA-64A2-5ADF-136BF7329737}"/>
                </a:ext>
              </a:extLst>
            </p:cNvPr>
            <p:cNvSpPr/>
            <p:nvPr/>
          </p:nvSpPr>
          <p:spPr>
            <a:xfrm>
              <a:off x="412791" y="2688458"/>
              <a:ext cx="3245909" cy="534497"/>
            </a:xfrm>
            <a:custGeom>
              <a:avLst/>
              <a:gdLst/>
              <a:ahLst/>
              <a:cxnLst/>
              <a:rect l="l" t="t" r="r" b="b"/>
              <a:pathLst>
                <a:path w="3245909" h="534497">
                  <a:moveTo>
                    <a:pt x="0" y="0"/>
                  </a:moveTo>
                  <a:lnTo>
                    <a:pt x="3245908" y="0"/>
                  </a:lnTo>
                  <a:lnTo>
                    <a:pt x="3245908" y="534497"/>
                  </a:lnTo>
                  <a:lnTo>
                    <a:pt x="0" y="5344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71712801-9064-9561-7265-EFDFC65828FA}"/>
                </a:ext>
              </a:extLst>
            </p:cNvPr>
            <p:cNvSpPr/>
            <p:nvPr/>
          </p:nvSpPr>
          <p:spPr>
            <a:xfrm>
              <a:off x="0" y="0"/>
              <a:ext cx="4558876" cy="2318581"/>
            </a:xfrm>
            <a:custGeom>
              <a:avLst/>
              <a:gdLst/>
              <a:ahLst/>
              <a:cxnLst/>
              <a:rect l="l" t="t" r="r" b="b"/>
              <a:pathLst>
                <a:path w="4558876" h="2318581">
                  <a:moveTo>
                    <a:pt x="0" y="0"/>
                  </a:moveTo>
                  <a:lnTo>
                    <a:pt x="4558876" y="0"/>
                  </a:lnTo>
                  <a:lnTo>
                    <a:pt x="4558876" y="2318581"/>
                  </a:lnTo>
                  <a:lnTo>
                    <a:pt x="0" y="23185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D3427D38-D389-0218-4369-4624A77D4BC0}"/>
                </a:ext>
              </a:extLst>
            </p:cNvPr>
            <p:cNvSpPr txBox="1"/>
            <p:nvPr/>
          </p:nvSpPr>
          <p:spPr>
            <a:xfrm>
              <a:off x="552499" y="1322798"/>
              <a:ext cx="1297265" cy="646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09"/>
                </a:lnSpc>
              </a:pPr>
              <a:r>
                <a:rPr lang="en-US" sz="2935" spc="52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8E6CCF8D-3114-E3F7-36BA-190DB5E31285}"/>
              </a:ext>
            </a:extLst>
          </p:cNvPr>
          <p:cNvSpPr txBox="1"/>
          <p:nvPr/>
        </p:nvSpPr>
        <p:spPr>
          <a:xfrm>
            <a:off x="1219200" y="3263253"/>
            <a:ext cx="160020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pt-BR" altLang="pt-BR" sz="4000" b="1" dirty="0">
                <a:solidFill>
                  <a:schemeClr val="bg1"/>
                </a:solidFill>
                <a:latin typeface="Arial" panose="020B0604020202020204" pitchFamily="34" charset="0"/>
              </a:rPr>
              <a:t>Designar o agente de contratação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pt-BR" altLang="pt-BR" sz="40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pt-BR" altLang="pt-BR" sz="4000" b="1" dirty="0">
                <a:solidFill>
                  <a:schemeClr val="bg1"/>
                </a:solidFill>
                <a:latin typeface="Arial" panose="020B0604020202020204" pitchFamily="34" charset="0"/>
              </a:rPr>
              <a:t>Homologar a licitação e adjudicar o objeto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pt-BR" altLang="pt-BR" sz="40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pt-BR" altLang="pt-BR" sz="4000" b="1" dirty="0">
                <a:solidFill>
                  <a:schemeClr val="bg1"/>
                </a:solidFill>
                <a:latin typeface="Arial" panose="020B0604020202020204" pitchFamily="34" charset="0"/>
              </a:rPr>
              <a:t>Decidir sobre recursos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pt-BR" altLang="pt-BR" sz="40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pt-BR" altLang="pt-BR" sz="4000" b="1" dirty="0">
                <a:solidFill>
                  <a:schemeClr val="bg1"/>
                </a:solidFill>
                <a:latin typeface="Arial" panose="020B0604020202020204" pitchFamily="34" charset="0"/>
              </a:rPr>
              <a:t>Aprovar o Termo de Referência ou Projeto Básico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40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pt-BR" altLang="pt-BR" sz="4000" b="1" dirty="0">
                <a:solidFill>
                  <a:schemeClr val="bg1"/>
                </a:solidFill>
                <a:latin typeface="Arial" panose="020B0604020202020204" pitchFamily="34" charset="0"/>
              </a:rPr>
              <a:t>Decidir sobre a contratação direta</a:t>
            </a:r>
            <a:r>
              <a:rPr lang="pt-BR" altLang="pt-BR" sz="4000" dirty="0">
                <a:latin typeface="Arial" panose="020B0604020202020204" pitchFamily="34" charset="0"/>
              </a:rPr>
              <a:t>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altLang="pt-BR" sz="4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310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67AE50-A549-EA71-9192-63AD20F9A5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46DCC942-8FBD-ACB1-38A4-81F8B4D9B0F4}"/>
              </a:ext>
            </a:extLst>
          </p:cNvPr>
          <p:cNvSpPr/>
          <p:nvPr/>
        </p:nvSpPr>
        <p:spPr>
          <a:xfrm>
            <a:off x="0" y="-1743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629" b="-1662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9" name="Group 9">
            <a:extLst>
              <a:ext uri="{FF2B5EF4-FFF2-40B4-BE49-F238E27FC236}">
                <a16:creationId xmlns:a16="http://schemas.microsoft.com/office/drawing/2014/main" id="{A6569DE0-9AE8-9106-CEFA-A697D441BA09}"/>
              </a:ext>
            </a:extLst>
          </p:cNvPr>
          <p:cNvGrpSpPr/>
          <p:nvPr/>
        </p:nvGrpSpPr>
        <p:grpSpPr>
          <a:xfrm>
            <a:off x="0" y="0"/>
            <a:ext cx="4108205" cy="4108205"/>
            <a:chOff x="0" y="0"/>
            <a:chExt cx="812800" cy="812800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0E36E12F-944E-1D34-9F59-668003E480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33ECE43E-8304-AF11-1D5A-DE807F736AD6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12" name="Group 12">
            <a:extLst>
              <a:ext uri="{FF2B5EF4-FFF2-40B4-BE49-F238E27FC236}">
                <a16:creationId xmlns:a16="http://schemas.microsoft.com/office/drawing/2014/main" id="{A7717D00-4FED-5326-0F0E-CA1718E22767}"/>
              </a:ext>
            </a:extLst>
          </p:cNvPr>
          <p:cNvGrpSpPr/>
          <p:nvPr/>
        </p:nvGrpSpPr>
        <p:grpSpPr>
          <a:xfrm>
            <a:off x="434625" y="532219"/>
            <a:ext cx="3419157" cy="2637380"/>
            <a:chOff x="0" y="0"/>
            <a:chExt cx="4558876" cy="3516507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64B32532-DA9B-1605-3AD2-D32EC2E00EE2}"/>
                </a:ext>
              </a:extLst>
            </p:cNvPr>
            <p:cNvSpPr txBox="1"/>
            <p:nvPr/>
          </p:nvSpPr>
          <p:spPr>
            <a:xfrm>
              <a:off x="526907" y="3230092"/>
              <a:ext cx="3017676" cy="2864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36"/>
                </a:lnSpc>
              </a:pPr>
              <a:r>
                <a:rPr lang="en-US" sz="124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80FA2D82-DD4D-0ACA-009E-51190C58E228}"/>
                </a:ext>
              </a:extLst>
            </p:cNvPr>
            <p:cNvSpPr/>
            <p:nvPr/>
          </p:nvSpPr>
          <p:spPr>
            <a:xfrm>
              <a:off x="412791" y="2101901"/>
              <a:ext cx="3245909" cy="618484"/>
            </a:xfrm>
            <a:custGeom>
              <a:avLst/>
              <a:gdLst/>
              <a:ahLst/>
              <a:cxnLst/>
              <a:rect l="l" t="t" r="r" b="b"/>
              <a:pathLst>
                <a:path w="3245909" h="618484">
                  <a:moveTo>
                    <a:pt x="0" y="0"/>
                  </a:moveTo>
                  <a:lnTo>
                    <a:pt x="3245908" y="0"/>
                  </a:lnTo>
                  <a:lnTo>
                    <a:pt x="3245908" y="618484"/>
                  </a:lnTo>
                  <a:lnTo>
                    <a:pt x="0" y="618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FD0D0B0-03D3-86CE-42C9-3C3ADCF96C00}"/>
                </a:ext>
              </a:extLst>
            </p:cNvPr>
            <p:cNvSpPr/>
            <p:nvPr/>
          </p:nvSpPr>
          <p:spPr>
            <a:xfrm>
              <a:off x="412791" y="2688458"/>
              <a:ext cx="3245909" cy="534497"/>
            </a:xfrm>
            <a:custGeom>
              <a:avLst/>
              <a:gdLst/>
              <a:ahLst/>
              <a:cxnLst/>
              <a:rect l="l" t="t" r="r" b="b"/>
              <a:pathLst>
                <a:path w="3245909" h="534497">
                  <a:moveTo>
                    <a:pt x="0" y="0"/>
                  </a:moveTo>
                  <a:lnTo>
                    <a:pt x="3245908" y="0"/>
                  </a:lnTo>
                  <a:lnTo>
                    <a:pt x="3245908" y="534497"/>
                  </a:lnTo>
                  <a:lnTo>
                    <a:pt x="0" y="5344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3C9742ED-A05C-89A9-66BB-3D6D1020E937}"/>
                </a:ext>
              </a:extLst>
            </p:cNvPr>
            <p:cNvSpPr/>
            <p:nvPr/>
          </p:nvSpPr>
          <p:spPr>
            <a:xfrm>
              <a:off x="0" y="0"/>
              <a:ext cx="4558876" cy="2318581"/>
            </a:xfrm>
            <a:custGeom>
              <a:avLst/>
              <a:gdLst/>
              <a:ahLst/>
              <a:cxnLst/>
              <a:rect l="l" t="t" r="r" b="b"/>
              <a:pathLst>
                <a:path w="4558876" h="2318581">
                  <a:moveTo>
                    <a:pt x="0" y="0"/>
                  </a:moveTo>
                  <a:lnTo>
                    <a:pt x="4558876" y="0"/>
                  </a:lnTo>
                  <a:lnTo>
                    <a:pt x="4558876" y="2318581"/>
                  </a:lnTo>
                  <a:lnTo>
                    <a:pt x="0" y="23185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E5AF6D82-CC38-9C58-F793-1B2B96F5CB60}"/>
                </a:ext>
              </a:extLst>
            </p:cNvPr>
            <p:cNvSpPr txBox="1"/>
            <p:nvPr/>
          </p:nvSpPr>
          <p:spPr>
            <a:xfrm>
              <a:off x="552499" y="1322798"/>
              <a:ext cx="1297265" cy="646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09"/>
                </a:lnSpc>
              </a:pPr>
              <a:r>
                <a:rPr lang="en-US" sz="2935" spc="52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1AA3FAA8-9FC0-419B-8B9B-9DEF6375B325}"/>
              </a:ext>
            </a:extLst>
          </p:cNvPr>
          <p:cNvSpPr txBox="1"/>
          <p:nvPr/>
        </p:nvSpPr>
        <p:spPr>
          <a:xfrm>
            <a:off x="1676400" y="3383060"/>
            <a:ext cx="160020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dirty="0">
                <a:solidFill>
                  <a:schemeClr val="bg1"/>
                </a:solidFill>
              </a:rPr>
              <a:t>LEI 14.133/2021</a:t>
            </a:r>
          </a:p>
          <a:p>
            <a:pPr algn="just"/>
            <a:r>
              <a:rPr lang="pt-BR" sz="2800" dirty="0">
                <a:solidFill>
                  <a:schemeClr val="bg1"/>
                </a:solidFill>
              </a:rPr>
              <a:t>Art. 7º Caberá à autoridade máxima do órgão ou da entidade, ou a quem as normas de organização administrativa indicarem, promover gestão por competências e designar agentes públicos para o desempenho das funções essenciais à execução desta Lei que preencham os seguintes requisitos:</a:t>
            </a:r>
          </a:p>
          <a:p>
            <a:pPr algn="just"/>
            <a:endParaRPr lang="pt-BR" sz="2800" dirty="0">
              <a:solidFill>
                <a:schemeClr val="bg1"/>
              </a:solidFill>
            </a:endParaRPr>
          </a:p>
          <a:p>
            <a:r>
              <a:rPr lang="pt-BR" sz="2800" dirty="0">
                <a:solidFill>
                  <a:schemeClr val="bg1"/>
                </a:solidFill>
              </a:rPr>
              <a:t>I - sejam, preferencialmente, servidor efetivo ou empregado público dos quadros permanentes da Administração Pública;</a:t>
            </a:r>
          </a:p>
          <a:p>
            <a:r>
              <a:rPr lang="pt-BR" sz="2800" dirty="0">
                <a:solidFill>
                  <a:schemeClr val="bg1"/>
                </a:solidFill>
              </a:rPr>
              <a:t>II - tenham atribuições relacionadas a licitações e contratos ou possuam formação compatível ou qualificação atestada por certificação profissional emitida por escola de governo criada e mantida pelo poder público; e</a:t>
            </a:r>
          </a:p>
          <a:p>
            <a:r>
              <a:rPr lang="pt-BR" sz="2800" dirty="0">
                <a:solidFill>
                  <a:schemeClr val="bg1"/>
                </a:solidFill>
              </a:rPr>
              <a:t>III - não sejam cônjuge ou companheiro de licitantes ou contratados habituais da Administração nem tenham com eles vínculo de parentesco, colateral ou por afinidade, até o terceiro grau, ou de natureza técnica, comercial, econômica, financeira, trabalhista e civil.</a:t>
            </a:r>
          </a:p>
          <a:p>
            <a:pPr algn="just"/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F10D038F-BFF8-E47A-1121-0F93511BCF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785640"/>
            <a:ext cx="264816" cy="7571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195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5E325F-4997-BF7C-1ADA-B1DB54A9A5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D3E89840-05D5-E4AA-985D-6933D110F558}"/>
              </a:ext>
            </a:extLst>
          </p:cNvPr>
          <p:cNvSpPr/>
          <p:nvPr/>
        </p:nvSpPr>
        <p:spPr>
          <a:xfrm>
            <a:off x="0" y="-1743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629" b="-1662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9" name="Group 9">
            <a:extLst>
              <a:ext uri="{FF2B5EF4-FFF2-40B4-BE49-F238E27FC236}">
                <a16:creationId xmlns:a16="http://schemas.microsoft.com/office/drawing/2014/main" id="{6BBC4539-0A64-83C3-D47D-AF8D6AAF69B2}"/>
              </a:ext>
            </a:extLst>
          </p:cNvPr>
          <p:cNvGrpSpPr/>
          <p:nvPr/>
        </p:nvGrpSpPr>
        <p:grpSpPr>
          <a:xfrm>
            <a:off x="0" y="0"/>
            <a:ext cx="4108205" cy="4108205"/>
            <a:chOff x="0" y="0"/>
            <a:chExt cx="812800" cy="812800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954F48D9-A7E6-56A4-5622-D3B981C746B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635F9A65-C515-3EBB-17F6-0368D79423BD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12" name="Group 12">
            <a:extLst>
              <a:ext uri="{FF2B5EF4-FFF2-40B4-BE49-F238E27FC236}">
                <a16:creationId xmlns:a16="http://schemas.microsoft.com/office/drawing/2014/main" id="{8ACDC6EE-3BE9-1CF9-1DEE-9F87801FC5D6}"/>
              </a:ext>
            </a:extLst>
          </p:cNvPr>
          <p:cNvGrpSpPr/>
          <p:nvPr/>
        </p:nvGrpSpPr>
        <p:grpSpPr>
          <a:xfrm>
            <a:off x="434625" y="532219"/>
            <a:ext cx="3419157" cy="2637380"/>
            <a:chOff x="0" y="0"/>
            <a:chExt cx="4558876" cy="3516507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155C890F-D18F-E822-03E0-992C6B447C28}"/>
                </a:ext>
              </a:extLst>
            </p:cNvPr>
            <p:cNvSpPr txBox="1"/>
            <p:nvPr/>
          </p:nvSpPr>
          <p:spPr>
            <a:xfrm>
              <a:off x="526907" y="3230092"/>
              <a:ext cx="3017676" cy="2864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36"/>
                </a:lnSpc>
              </a:pPr>
              <a:r>
                <a:rPr lang="en-US" sz="124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C541D371-F2F4-A8FE-7577-40D0AA558B23}"/>
                </a:ext>
              </a:extLst>
            </p:cNvPr>
            <p:cNvSpPr/>
            <p:nvPr/>
          </p:nvSpPr>
          <p:spPr>
            <a:xfrm>
              <a:off x="412791" y="2101901"/>
              <a:ext cx="3245909" cy="618484"/>
            </a:xfrm>
            <a:custGeom>
              <a:avLst/>
              <a:gdLst/>
              <a:ahLst/>
              <a:cxnLst/>
              <a:rect l="l" t="t" r="r" b="b"/>
              <a:pathLst>
                <a:path w="3245909" h="618484">
                  <a:moveTo>
                    <a:pt x="0" y="0"/>
                  </a:moveTo>
                  <a:lnTo>
                    <a:pt x="3245908" y="0"/>
                  </a:lnTo>
                  <a:lnTo>
                    <a:pt x="3245908" y="618484"/>
                  </a:lnTo>
                  <a:lnTo>
                    <a:pt x="0" y="618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8557F34B-352A-B5EA-3B37-C703BEF39052}"/>
                </a:ext>
              </a:extLst>
            </p:cNvPr>
            <p:cNvSpPr/>
            <p:nvPr/>
          </p:nvSpPr>
          <p:spPr>
            <a:xfrm>
              <a:off x="412791" y="2688458"/>
              <a:ext cx="3245909" cy="534497"/>
            </a:xfrm>
            <a:custGeom>
              <a:avLst/>
              <a:gdLst/>
              <a:ahLst/>
              <a:cxnLst/>
              <a:rect l="l" t="t" r="r" b="b"/>
              <a:pathLst>
                <a:path w="3245909" h="534497">
                  <a:moveTo>
                    <a:pt x="0" y="0"/>
                  </a:moveTo>
                  <a:lnTo>
                    <a:pt x="3245908" y="0"/>
                  </a:lnTo>
                  <a:lnTo>
                    <a:pt x="3245908" y="534497"/>
                  </a:lnTo>
                  <a:lnTo>
                    <a:pt x="0" y="5344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E714D7A9-2B20-3A33-7281-5AE4AD7EA400}"/>
                </a:ext>
              </a:extLst>
            </p:cNvPr>
            <p:cNvSpPr/>
            <p:nvPr/>
          </p:nvSpPr>
          <p:spPr>
            <a:xfrm>
              <a:off x="0" y="0"/>
              <a:ext cx="4558876" cy="2318581"/>
            </a:xfrm>
            <a:custGeom>
              <a:avLst/>
              <a:gdLst/>
              <a:ahLst/>
              <a:cxnLst/>
              <a:rect l="l" t="t" r="r" b="b"/>
              <a:pathLst>
                <a:path w="4558876" h="2318581">
                  <a:moveTo>
                    <a:pt x="0" y="0"/>
                  </a:moveTo>
                  <a:lnTo>
                    <a:pt x="4558876" y="0"/>
                  </a:lnTo>
                  <a:lnTo>
                    <a:pt x="4558876" y="2318581"/>
                  </a:lnTo>
                  <a:lnTo>
                    <a:pt x="0" y="23185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AC148320-FB79-A8EC-3A4F-343ABB04285D}"/>
                </a:ext>
              </a:extLst>
            </p:cNvPr>
            <p:cNvSpPr txBox="1"/>
            <p:nvPr/>
          </p:nvSpPr>
          <p:spPr>
            <a:xfrm>
              <a:off x="552499" y="1322798"/>
              <a:ext cx="1297265" cy="646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09"/>
                </a:lnSpc>
              </a:pPr>
              <a:r>
                <a:rPr lang="en-US" sz="2935" spc="52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8FC0A5F7-219A-76B9-B5BE-55218309852D}"/>
              </a:ext>
            </a:extLst>
          </p:cNvPr>
          <p:cNvSpPr txBox="1"/>
          <p:nvPr/>
        </p:nvSpPr>
        <p:spPr>
          <a:xfrm>
            <a:off x="1676400" y="3383060"/>
            <a:ext cx="16002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/>
              <a:t> </a:t>
            </a:r>
            <a:r>
              <a:rPr lang="pt-BR" sz="3600" dirty="0">
                <a:solidFill>
                  <a:schemeClr val="bg1"/>
                </a:solidFill>
              </a:rPr>
              <a:t>A autoridade deverá observar o princípio da segregação de funções, vedada a designação do mesmo agente público para atuação simultânea em funções mais suscetíveis a riscos, de modo a reduzir a possibilidade de ocultação de erros e de ocorrência de fraudes na respectiva contratação.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EC240AC7-0483-9A92-B6F1-577CEB02C5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785640"/>
            <a:ext cx="264816" cy="7571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229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09B8E7-4C2F-3066-288C-DD4D66557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EA3B1887-850F-6C30-ED88-A82C351179C6}"/>
              </a:ext>
            </a:extLst>
          </p:cNvPr>
          <p:cNvSpPr/>
          <p:nvPr/>
        </p:nvSpPr>
        <p:spPr>
          <a:xfrm>
            <a:off x="0" y="-1743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629" b="-1662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9" name="Group 9">
            <a:extLst>
              <a:ext uri="{FF2B5EF4-FFF2-40B4-BE49-F238E27FC236}">
                <a16:creationId xmlns:a16="http://schemas.microsoft.com/office/drawing/2014/main" id="{D273E68D-8CE6-F531-568F-AD3EF76FEEBE}"/>
              </a:ext>
            </a:extLst>
          </p:cNvPr>
          <p:cNvGrpSpPr/>
          <p:nvPr/>
        </p:nvGrpSpPr>
        <p:grpSpPr>
          <a:xfrm>
            <a:off x="0" y="0"/>
            <a:ext cx="4108205" cy="4108205"/>
            <a:chOff x="0" y="0"/>
            <a:chExt cx="812800" cy="812800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3123F608-25A9-5AD1-3E26-914F70D2C9B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6DF0301E-E203-DE0B-EEED-8D9BD521D509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12" name="Group 12">
            <a:extLst>
              <a:ext uri="{FF2B5EF4-FFF2-40B4-BE49-F238E27FC236}">
                <a16:creationId xmlns:a16="http://schemas.microsoft.com/office/drawing/2014/main" id="{F22E7CEA-5534-7332-EFC2-0C0AE2D8455F}"/>
              </a:ext>
            </a:extLst>
          </p:cNvPr>
          <p:cNvGrpSpPr/>
          <p:nvPr/>
        </p:nvGrpSpPr>
        <p:grpSpPr>
          <a:xfrm>
            <a:off x="434625" y="532219"/>
            <a:ext cx="3419157" cy="2637380"/>
            <a:chOff x="0" y="0"/>
            <a:chExt cx="4558876" cy="3516507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281AA6D4-C911-C7BF-5A13-4D1617B77E47}"/>
                </a:ext>
              </a:extLst>
            </p:cNvPr>
            <p:cNvSpPr txBox="1"/>
            <p:nvPr/>
          </p:nvSpPr>
          <p:spPr>
            <a:xfrm>
              <a:off x="526907" y="3230092"/>
              <a:ext cx="3017676" cy="2864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36"/>
                </a:lnSpc>
              </a:pPr>
              <a:r>
                <a:rPr lang="en-US" sz="124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51361EF1-8395-0AC2-8808-7FD7FCE65450}"/>
                </a:ext>
              </a:extLst>
            </p:cNvPr>
            <p:cNvSpPr/>
            <p:nvPr/>
          </p:nvSpPr>
          <p:spPr>
            <a:xfrm>
              <a:off x="412791" y="2101901"/>
              <a:ext cx="3245909" cy="618484"/>
            </a:xfrm>
            <a:custGeom>
              <a:avLst/>
              <a:gdLst/>
              <a:ahLst/>
              <a:cxnLst/>
              <a:rect l="l" t="t" r="r" b="b"/>
              <a:pathLst>
                <a:path w="3245909" h="618484">
                  <a:moveTo>
                    <a:pt x="0" y="0"/>
                  </a:moveTo>
                  <a:lnTo>
                    <a:pt x="3245908" y="0"/>
                  </a:lnTo>
                  <a:lnTo>
                    <a:pt x="3245908" y="618484"/>
                  </a:lnTo>
                  <a:lnTo>
                    <a:pt x="0" y="618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3CF869D2-6674-2C46-14EA-66E5E5BDFBFF}"/>
                </a:ext>
              </a:extLst>
            </p:cNvPr>
            <p:cNvSpPr/>
            <p:nvPr/>
          </p:nvSpPr>
          <p:spPr>
            <a:xfrm>
              <a:off x="412791" y="2688458"/>
              <a:ext cx="3245909" cy="534497"/>
            </a:xfrm>
            <a:custGeom>
              <a:avLst/>
              <a:gdLst/>
              <a:ahLst/>
              <a:cxnLst/>
              <a:rect l="l" t="t" r="r" b="b"/>
              <a:pathLst>
                <a:path w="3245909" h="534497">
                  <a:moveTo>
                    <a:pt x="0" y="0"/>
                  </a:moveTo>
                  <a:lnTo>
                    <a:pt x="3245908" y="0"/>
                  </a:lnTo>
                  <a:lnTo>
                    <a:pt x="3245908" y="534497"/>
                  </a:lnTo>
                  <a:lnTo>
                    <a:pt x="0" y="5344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7BDC55C0-7088-4677-F942-79C849AC0E30}"/>
                </a:ext>
              </a:extLst>
            </p:cNvPr>
            <p:cNvSpPr/>
            <p:nvPr/>
          </p:nvSpPr>
          <p:spPr>
            <a:xfrm>
              <a:off x="0" y="0"/>
              <a:ext cx="4558876" cy="2318581"/>
            </a:xfrm>
            <a:custGeom>
              <a:avLst/>
              <a:gdLst/>
              <a:ahLst/>
              <a:cxnLst/>
              <a:rect l="l" t="t" r="r" b="b"/>
              <a:pathLst>
                <a:path w="4558876" h="2318581">
                  <a:moveTo>
                    <a:pt x="0" y="0"/>
                  </a:moveTo>
                  <a:lnTo>
                    <a:pt x="4558876" y="0"/>
                  </a:lnTo>
                  <a:lnTo>
                    <a:pt x="4558876" y="2318581"/>
                  </a:lnTo>
                  <a:lnTo>
                    <a:pt x="0" y="23185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B5988890-A9A1-5FC4-A09C-D8AAD1898207}"/>
                </a:ext>
              </a:extLst>
            </p:cNvPr>
            <p:cNvSpPr txBox="1"/>
            <p:nvPr/>
          </p:nvSpPr>
          <p:spPr>
            <a:xfrm>
              <a:off x="552499" y="1322798"/>
              <a:ext cx="1297265" cy="646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09"/>
                </a:lnSpc>
              </a:pPr>
              <a:r>
                <a:rPr lang="en-US" sz="2935" spc="52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F7B8DBDD-D472-4A8A-29DD-A65CD1E27E96}"/>
              </a:ext>
            </a:extLst>
          </p:cNvPr>
          <p:cNvSpPr txBox="1"/>
          <p:nvPr/>
        </p:nvSpPr>
        <p:spPr>
          <a:xfrm>
            <a:off x="1676400" y="3383060"/>
            <a:ext cx="160020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800" dirty="0">
                <a:solidFill>
                  <a:schemeClr val="bg1"/>
                </a:solidFill>
              </a:rPr>
              <a:t>Em consulta formulada pela Câmara Municipal de Niterói, o Tribunal de Contas do Estado do Rio de Janeiro manifestou-se por meio do Acórdão nº 85.922/2023 – Plenário, no processo </a:t>
            </a:r>
            <a:endParaRPr lang="pt-BR" sz="2800" dirty="0">
              <a:solidFill>
                <a:schemeClr val="bg1"/>
              </a:solidFill>
            </a:endParaRPr>
          </a:p>
          <a:p>
            <a:r>
              <a:rPr lang="pt-PT" sz="2800" dirty="0">
                <a:solidFill>
                  <a:schemeClr val="bg1"/>
                </a:solidFill>
              </a:rPr>
              <a:t> </a:t>
            </a:r>
            <a:endParaRPr lang="pt-BR" sz="2800" dirty="0">
              <a:solidFill>
                <a:schemeClr val="bg1"/>
              </a:solidFill>
            </a:endParaRPr>
          </a:p>
          <a:p>
            <a:r>
              <a:rPr lang="pt-PT" sz="2800" dirty="0">
                <a:solidFill>
                  <a:schemeClr val="bg1"/>
                </a:solidFill>
              </a:rPr>
              <a:t>TCE-RJ nº 249.203-1/22, nos seguintes termos:</a:t>
            </a:r>
            <a:endParaRPr lang="pt-BR" sz="2800" dirty="0">
              <a:solidFill>
                <a:schemeClr val="bg1"/>
              </a:solidFill>
            </a:endParaRPr>
          </a:p>
          <a:p>
            <a:r>
              <a:rPr lang="pt-BR" sz="2800" i="1" dirty="0">
                <a:solidFill>
                  <a:schemeClr val="bg1"/>
                </a:solidFill>
              </a:rPr>
              <a:t> </a:t>
            </a:r>
            <a:endParaRPr lang="pt-BR" sz="2800" dirty="0">
              <a:solidFill>
                <a:schemeClr val="bg1"/>
              </a:solidFill>
            </a:endParaRPr>
          </a:p>
          <a:p>
            <a:pPr algn="just"/>
            <a:r>
              <a:rPr lang="pt-BR" sz="2800" dirty="0">
                <a:solidFill>
                  <a:schemeClr val="bg1"/>
                </a:solidFill>
              </a:rPr>
              <a:t>Legislação. licitação. ocupação. agente público. indicação de servidor público. cargo efetivo. </a:t>
            </a:r>
          </a:p>
          <a:p>
            <a:pPr algn="just"/>
            <a:r>
              <a:rPr lang="pt-BR" sz="2800" dirty="0">
                <a:solidFill>
                  <a:schemeClr val="bg1"/>
                </a:solidFill>
              </a:rPr>
              <a:t>O art. 7º da lei nº 14.133/21 estabeleceu preferência pela designação dos servidores efetivos ou empregados públicos dos quadros permanentes da administração pública para o desempenho das funções essenciais à sua execução, </a:t>
            </a:r>
            <a:r>
              <a:rPr lang="pt-BR" sz="2800" b="1" u="sng" dirty="0">
                <a:solidFill>
                  <a:schemeClr val="bg1"/>
                </a:solidFill>
              </a:rPr>
              <a:t>ressalvando a situação do agente de contratação, cuja designação deverá recair necessariamente em servidores efetivos ou empregados públicos dos quadros da administração pública, nos termos do art. 8º da lei nº 14.133/21</a:t>
            </a:r>
            <a:r>
              <a:rPr lang="pt-BR" sz="2800" dirty="0">
                <a:solidFill>
                  <a:schemeClr val="bg1"/>
                </a:solidFill>
              </a:rPr>
              <a:t>. </a:t>
            </a:r>
          </a:p>
          <a:p>
            <a:r>
              <a:rPr lang="pt-BR" sz="2800" dirty="0">
                <a:solidFill>
                  <a:schemeClr val="bg1"/>
                </a:solidFill>
              </a:rPr>
              <a:t>( Acórdão nº 85922/2023-plenv | processo TCE-RJ nº 249.203-1/22)</a:t>
            </a:r>
          </a:p>
          <a:p>
            <a:pPr algn="ctr"/>
            <a:r>
              <a:rPr lang="pt-BR" dirty="0"/>
              <a:t>.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32A2845B-4B14-938A-CFD4-8E1AB7ECFC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785640"/>
            <a:ext cx="264816" cy="7571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027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84FAB9-6CEC-8C15-5F3B-58B6D97B56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5F320853-6429-FFF6-FD9C-A849BB88B39F}"/>
              </a:ext>
            </a:extLst>
          </p:cNvPr>
          <p:cNvSpPr/>
          <p:nvPr/>
        </p:nvSpPr>
        <p:spPr>
          <a:xfrm>
            <a:off x="0" y="-1743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629" b="-1662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9" name="Group 9">
            <a:extLst>
              <a:ext uri="{FF2B5EF4-FFF2-40B4-BE49-F238E27FC236}">
                <a16:creationId xmlns:a16="http://schemas.microsoft.com/office/drawing/2014/main" id="{6BB0B198-1D47-A6D5-CA43-EF3D66738C76}"/>
              </a:ext>
            </a:extLst>
          </p:cNvPr>
          <p:cNvGrpSpPr/>
          <p:nvPr/>
        </p:nvGrpSpPr>
        <p:grpSpPr>
          <a:xfrm>
            <a:off x="0" y="0"/>
            <a:ext cx="4108205" cy="4108205"/>
            <a:chOff x="0" y="0"/>
            <a:chExt cx="812800" cy="812800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E578FCFC-964F-EF53-5A9B-6ECA0743A54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F35FBEB1-7926-EAE5-31BC-377FB7ED85D4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12" name="Group 12">
            <a:extLst>
              <a:ext uri="{FF2B5EF4-FFF2-40B4-BE49-F238E27FC236}">
                <a16:creationId xmlns:a16="http://schemas.microsoft.com/office/drawing/2014/main" id="{CACB03C8-0E1C-7870-2703-8821A70D7B73}"/>
              </a:ext>
            </a:extLst>
          </p:cNvPr>
          <p:cNvGrpSpPr/>
          <p:nvPr/>
        </p:nvGrpSpPr>
        <p:grpSpPr>
          <a:xfrm>
            <a:off x="434625" y="532219"/>
            <a:ext cx="3419157" cy="2637380"/>
            <a:chOff x="0" y="0"/>
            <a:chExt cx="4558876" cy="3516507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CBC8D7FF-F3C9-0100-927E-5C381A4DE489}"/>
                </a:ext>
              </a:extLst>
            </p:cNvPr>
            <p:cNvSpPr txBox="1"/>
            <p:nvPr/>
          </p:nvSpPr>
          <p:spPr>
            <a:xfrm>
              <a:off x="526907" y="3230092"/>
              <a:ext cx="3017676" cy="2864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36"/>
                </a:lnSpc>
              </a:pPr>
              <a:r>
                <a:rPr lang="en-US" sz="124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5BD4CB66-A17E-7668-D3AF-E93397229E09}"/>
                </a:ext>
              </a:extLst>
            </p:cNvPr>
            <p:cNvSpPr/>
            <p:nvPr/>
          </p:nvSpPr>
          <p:spPr>
            <a:xfrm>
              <a:off x="412791" y="2101901"/>
              <a:ext cx="3245909" cy="618484"/>
            </a:xfrm>
            <a:custGeom>
              <a:avLst/>
              <a:gdLst/>
              <a:ahLst/>
              <a:cxnLst/>
              <a:rect l="l" t="t" r="r" b="b"/>
              <a:pathLst>
                <a:path w="3245909" h="618484">
                  <a:moveTo>
                    <a:pt x="0" y="0"/>
                  </a:moveTo>
                  <a:lnTo>
                    <a:pt x="3245908" y="0"/>
                  </a:lnTo>
                  <a:lnTo>
                    <a:pt x="3245908" y="618484"/>
                  </a:lnTo>
                  <a:lnTo>
                    <a:pt x="0" y="618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2C1FA982-8042-1B1E-5A48-98C7374F5788}"/>
                </a:ext>
              </a:extLst>
            </p:cNvPr>
            <p:cNvSpPr/>
            <p:nvPr/>
          </p:nvSpPr>
          <p:spPr>
            <a:xfrm>
              <a:off x="412791" y="2688458"/>
              <a:ext cx="3245909" cy="534497"/>
            </a:xfrm>
            <a:custGeom>
              <a:avLst/>
              <a:gdLst/>
              <a:ahLst/>
              <a:cxnLst/>
              <a:rect l="l" t="t" r="r" b="b"/>
              <a:pathLst>
                <a:path w="3245909" h="534497">
                  <a:moveTo>
                    <a:pt x="0" y="0"/>
                  </a:moveTo>
                  <a:lnTo>
                    <a:pt x="3245908" y="0"/>
                  </a:lnTo>
                  <a:lnTo>
                    <a:pt x="3245908" y="534497"/>
                  </a:lnTo>
                  <a:lnTo>
                    <a:pt x="0" y="5344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F8600390-3B36-C9AA-0B4F-EEE6695B02B8}"/>
                </a:ext>
              </a:extLst>
            </p:cNvPr>
            <p:cNvSpPr/>
            <p:nvPr/>
          </p:nvSpPr>
          <p:spPr>
            <a:xfrm>
              <a:off x="0" y="0"/>
              <a:ext cx="4558876" cy="2318581"/>
            </a:xfrm>
            <a:custGeom>
              <a:avLst/>
              <a:gdLst/>
              <a:ahLst/>
              <a:cxnLst/>
              <a:rect l="l" t="t" r="r" b="b"/>
              <a:pathLst>
                <a:path w="4558876" h="2318581">
                  <a:moveTo>
                    <a:pt x="0" y="0"/>
                  </a:moveTo>
                  <a:lnTo>
                    <a:pt x="4558876" y="0"/>
                  </a:lnTo>
                  <a:lnTo>
                    <a:pt x="4558876" y="2318581"/>
                  </a:lnTo>
                  <a:lnTo>
                    <a:pt x="0" y="23185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5CC05472-5D88-2523-2E2E-2F9118DB25F3}"/>
                </a:ext>
              </a:extLst>
            </p:cNvPr>
            <p:cNvSpPr txBox="1"/>
            <p:nvPr/>
          </p:nvSpPr>
          <p:spPr>
            <a:xfrm>
              <a:off x="552499" y="1322798"/>
              <a:ext cx="1297265" cy="646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09"/>
                </a:lnSpc>
              </a:pPr>
              <a:r>
                <a:rPr lang="en-US" sz="2935" spc="52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225FC2A5-A0B9-26D0-C903-36C4CAD6BCF7}"/>
              </a:ext>
            </a:extLst>
          </p:cNvPr>
          <p:cNvSpPr txBox="1"/>
          <p:nvPr/>
        </p:nvSpPr>
        <p:spPr>
          <a:xfrm>
            <a:off x="1676400" y="3383060"/>
            <a:ext cx="1600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>
                <a:solidFill>
                  <a:schemeClr val="bg1"/>
                </a:solidFill>
              </a:rPr>
              <a:t>DECRETO 12.343/2024</a:t>
            </a:r>
          </a:p>
          <a:p>
            <a:pPr algn="ctr"/>
            <a:endParaRPr lang="pt-BR" sz="3200" dirty="0">
              <a:solidFill>
                <a:schemeClr val="bg1"/>
              </a:solidFill>
            </a:endParaRPr>
          </a:p>
          <a:p>
            <a:pPr algn="ctr"/>
            <a:endParaRPr lang="pt-BR" sz="3200" dirty="0">
              <a:solidFill>
                <a:schemeClr val="bg1"/>
              </a:solidFill>
            </a:endParaRPr>
          </a:p>
          <a:p>
            <a:pPr algn="ctr"/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1B22AC1E-EA96-6D2B-FF04-39F378E24C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785640"/>
            <a:ext cx="264816" cy="7571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7DD2B6F9-4255-E010-02DC-56270BB794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220297"/>
              </p:ext>
            </p:extLst>
          </p:nvPr>
        </p:nvGraphicFramePr>
        <p:xfrm>
          <a:off x="457200" y="3778267"/>
          <a:ext cx="16383000" cy="3712998"/>
        </p:xfrm>
        <a:graphic>
          <a:graphicData uri="http://schemas.openxmlformats.org/drawingml/2006/table">
            <a:tbl>
              <a:tblPr/>
              <a:tblGrid>
                <a:gridCol w="5680079">
                  <a:extLst>
                    <a:ext uri="{9D8B030D-6E8A-4147-A177-3AD203B41FA5}">
                      <a16:colId xmlns:a16="http://schemas.microsoft.com/office/drawing/2014/main" val="778050977"/>
                    </a:ext>
                  </a:extLst>
                </a:gridCol>
                <a:gridCol w="10702921">
                  <a:extLst>
                    <a:ext uri="{9D8B030D-6E8A-4147-A177-3AD203B41FA5}">
                      <a16:colId xmlns:a16="http://schemas.microsoft.com/office/drawing/2014/main" val="372157434"/>
                    </a:ext>
                  </a:extLst>
                </a:gridCol>
              </a:tblGrid>
              <a:tr h="1856499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Art. 75, </a:t>
                      </a:r>
                      <a:r>
                        <a:rPr lang="en-US" sz="2800" i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caput</a:t>
                      </a: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28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inciso</a:t>
                      </a: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I</a:t>
                      </a:r>
                      <a:endParaRPr lang="en-US" sz="28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357" marR="4357" marT="4357" marB="435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pt-BR" sz="2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R$ 125.451,15 (cento e vinte e cinco mil quatrocentos e cinquenta e um reais e quinze centavos)</a:t>
                      </a:r>
                      <a:endParaRPr lang="pt-BR" sz="28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357" marR="4357" marT="4357" marB="435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7215170"/>
                  </a:ext>
                </a:extLst>
              </a:tr>
              <a:tr h="1856499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Art. 75, </a:t>
                      </a:r>
                      <a:r>
                        <a:rPr lang="en-US" sz="2800" i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caput</a:t>
                      </a:r>
                      <a:r>
                        <a:rPr lang="en-US" sz="280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, inciso II</a:t>
                      </a:r>
                      <a:endParaRPr lang="en-US" sz="280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357" marR="4357" marT="4357" marB="435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pt-BR" sz="2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R$ 62.725,59 (sessenta e dois mil setecentos e vinte e cinco reais e cinquenta e nove centavos)</a:t>
                      </a:r>
                      <a:endParaRPr lang="pt-BR" sz="28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357" marR="4357" marT="4357" marB="435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564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4644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C23739-4605-0A94-9DC3-A798D7531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3B7F362A-0097-A1A7-6F6E-3CAB7A6E197E}"/>
              </a:ext>
            </a:extLst>
          </p:cNvPr>
          <p:cNvSpPr/>
          <p:nvPr/>
        </p:nvSpPr>
        <p:spPr>
          <a:xfrm>
            <a:off x="0" y="-1743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629" b="-1662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9" name="Group 9">
            <a:extLst>
              <a:ext uri="{FF2B5EF4-FFF2-40B4-BE49-F238E27FC236}">
                <a16:creationId xmlns:a16="http://schemas.microsoft.com/office/drawing/2014/main" id="{3BE1BCE0-26F3-8932-BCB2-731E38B82D8E}"/>
              </a:ext>
            </a:extLst>
          </p:cNvPr>
          <p:cNvGrpSpPr/>
          <p:nvPr/>
        </p:nvGrpSpPr>
        <p:grpSpPr>
          <a:xfrm>
            <a:off x="0" y="0"/>
            <a:ext cx="4108205" cy="4108205"/>
            <a:chOff x="0" y="0"/>
            <a:chExt cx="812800" cy="812800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6D54F36-472E-6217-F2DF-441873973A4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11B44772-9639-52C1-9DCD-0341DF6D6150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12" name="Group 12">
            <a:extLst>
              <a:ext uri="{FF2B5EF4-FFF2-40B4-BE49-F238E27FC236}">
                <a16:creationId xmlns:a16="http://schemas.microsoft.com/office/drawing/2014/main" id="{D239F1FA-D4C3-18DA-F5C7-EFBFF50A093A}"/>
              </a:ext>
            </a:extLst>
          </p:cNvPr>
          <p:cNvGrpSpPr/>
          <p:nvPr/>
        </p:nvGrpSpPr>
        <p:grpSpPr>
          <a:xfrm>
            <a:off x="434625" y="532219"/>
            <a:ext cx="3419157" cy="2637380"/>
            <a:chOff x="0" y="0"/>
            <a:chExt cx="4558876" cy="3516507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32E051BE-BDCB-A618-DAC9-37B1F4D89D39}"/>
                </a:ext>
              </a:extLst>
            </p:cNvPr>
            <p:cNvSpPr txBox="1"/>
            <p:nvPr/>
          </p:nvSpPr>
          <p:spPr>
            <a:xfrm>
              <a:off x="526907" y="3230092"/>
              <a:ext cx="3017676" cy="2864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36"/>
                </a:lnSpc>
              </a:pPr>
              <a:r>
                <a:rPr lang="en-US" sz="124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97B30F52-642C-C9EC-E524-5B00DFA3573F}"/>
                </a:ext>
              </a:extLst>
            </p:cNvPr>
            <p:cNvSpPr/>
            <p:nvPr/>
          </p:nvSpPr>
          <p:spPr>
            <a:xfrm>
              <a:off x="412791" y="2101901"/>
              <a:ext cx="3245909" cy="618484"/>
            </a:xfrm>
            <a:custGeom>
              <a:avLst/>
              <a:gdLst/>
              <a:ahLst/>
              <a:cxnLst/>
              <a:rect l="l" t="t" r="r" b="b"/>
              <a:pathLst>
                <a:path w="3245909" h="618484">
                  <a:moveTo>
                    <a:pt x="0" y="0"/>
                  </a:moveTo>
                  <a:lnTo>
                    <a:pt x="3245908" y="0"/>
                  </a:lnTo>
                  <a:lnTo>
                    <a:pt x="3245908" y="618484"/>
                  </a:lnTo>
                  <a:lnTo>
                    <a:pt x="0" y="618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5E519670-ECB1-E824-9074-A2D0019C34A5}"/>
                </a:ext>
              </a:extLst>
            </p:cNvPr>
            <p:cNvSpPr/>
            <p:nvPr/>
          </p:nvSpPr>
          <p:spPr>
            <a:xfrm>
              <a:off x="412791" y="2688458"/>
              <a:ext cx="3245909" cy="534497"/>
            </a:xfrm>
            <a:custGeom>
              <a:avLst/>
              <a:gdLst/>
              <a:ahLst/>
              <a:cxnLst/>
              <a:rect l="l" t="t" r="r" b="b"/>
              <a:pathLst>
                <a:path w="3245909" h="534497">
                  <a:moveTo>
                    <a:pt x="0" y="0"/>
                  </a:moveTo>
                  <a:lnTo>
                    <a:pt x="3245908" y="0"/>
                  </a:lnTo>
                  <a:lnTo>
                    <a:pt x="3245908" y="534497"/>
                  </a:lnTo>
                  <a:lnTo>
                    <a:pt x="0" y="5344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E15ABD94-A359-4D5A-2C33-B7280037A8A8}"/>
                </a:ext>
              </a:extLst>
            </p:cNvPr>
            <p:cNvSpPr/>
            <p:nvPr/>
          </p:nvSpPr>
          <p:spPr>
            <a:xfrm>
              <a:off x="0" y="0"/>
              <a:ext cx="4558876" cy="2318581"/>
            </a:xfrm>
            <a:custGeom>
              <a:avLst/>
              <a:gdLst/>
              <a:ahLst/>
              <a:cxnLst/>
              <a:rect l="l" t="t" r="r" b="b"/>
              <a:pathLst>
                <a:path w="4558876" h="2318581">
                  <a:moveTo>
                    <a:pt x="0" y="0"/>
                  </a:moveTo>
                  <a:lnTo>
                    <a:pt x="4558876" y="0"/>
                  </a:lnTo>
                  <a:lnTo>
                    <a:pt x="4558876" y="2318581"/>
                  </a:lnTo>
                  <a:lnTo>
                    <a:pt x="0" y="23185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F4B84A8B-D9F5-DC0E-7955-DE82905090E3}"/>
                </a:ext>
              </a:extLst>
            </p:cNvPr>
            <p:cNvSpPr txBox="1"/>
            <p:nvPr/>
          </p:nvSpPr>
          <p:spPr>
            <a:xfrm>
              <a:off x="552499" y="1322798"/>
              <a:ext cx="1297265" cy="646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09"/>
                </a:lnSpc>
              </a:pPr>
              <a:r>
                <a:rPr lang="en-US" sz="2935" spc="52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7930AC04-1505-846C-3B4E-5A8321866B67}"/>
              </a:ext>
            </a:extLst>
          </p:cNvPr>
          <p:cNvSpPr txBox="1"/>
          <p:nvPr/>
        </p:nvSpPr>
        <p:spPr>
          <a:xfrm>
            <a:off x="1809033" y="3710122"/>
            <a:ext cx="1600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</a:rPr>
              <a:t>Dispensa Eletrônica</a:t>
            </a:r>
          </a:p>
          <a:p>
            <a:pPr algn="ctr"/>
            <a:endParaRPr lang="pt-BR" sz="4000" b="1" dirty="0">
              <a:solidFill>
                <a:schemeClr val="bg1"/>
              </a:solidFill>
            </a:endParaRPr>
          </a:p>
          <a:p>
            <a:pPr algn="ctr"/>
            <a:r>
              <a:rPr lang="pt-BR" sz="4000" b="1" dirty="0">
                <a:solidFill>
                  <a:schemeClr val="bg1"/>
                </a:solidFill>
              </a:rPr>
              <a:t>Obrigatória?</a:t>
            </a:r>
            <a:endParaRPr lang="pt-BR" sz="4000" dirty="0">
              <a:solidFill>
                <a:schemeClr val="bg1"/>
              </a:solidFill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45B8C193-3172-68FF-CCBE-14E46DEF8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785640"/>
            <a:ext cx="264816" cy="7571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745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BA8C8D-C609-0140-9A9B-80F20A3338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6EDE2F6C-3E38-D384-51BB-09E466A4CC19}"/>
              </a:ext>
            </a:extLst>
          </p:cNvPr>
          <p:cNvSpPr/>
          <p:nvPr/>
        </p:nvSpPr>
        <p:spPr>
          <a:xfrm>
            <a:off x="0" y="-1743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629" b="-1662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9" name="Group 9">
            <a:extLst>
              <a:ext uri="{FF2B5EF4-FFF2-40B4-BE49-F238E27FC236}">
                <a16:creationId xmlns:a16="http://schemas.microsoft.com/office/drawing/2014/main" id="{1191AEAE-EB9B-EA62-78A2-B7DB90E529CF}"/>
              </a:ext>
            </a:extLst>
          </p:cNvPr>
          <p:cNvGrpSpPr/>
          <p:nvPr/>
        </p:nvGrpSpPr>
        <p:grpSpPr>
          <a:xfrm>
            <a:off x="0" y="0"/>
            <a:ext cx="4108205" cy="4108205"/>
            <a:chOff x="0" y="0"/>
            <a:chExt cx="812800" cy="812800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F3809C1D-3985-8A34-06F1-58AE830B15C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3A34AC25-0AB2-C7A8-2B28-5C452C1703EB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12" name="Group 12">
            <a:extLst>
              <a:ext uri="{FF2B5EF4-FFF2-40B4-BE49-F238E27FC236}">
                <a16:creationId xmlns:a16="http://schemas.microsoft.com/office/drawing/2014/main" id="{F4ECCC5E-C851-4B2C-E300-CDBE4AA427EA}"/>
              </a:ext>
            </a:extLst>
          </p:cNvPr>
          <p:cNvGrpSpPr/>
          <p:nvPr/>
        </p:nvGrpSpPr>
        <p:grpSpPr>
          <a:xfrm>
            <a:off x="434625" y="532219"/>
            <a:ext cx="3419157" cy="2637380"/>
            <a:chOff x="0" y="0"/>
            <a:chExt cx="4558876" cy="3516507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D9492A70-B2D8-EDD3-68B5-79284665C5FC}"/>
                </a:ext>
              </a:extLst>
            </p:cNvPr>
            <p:cNvSpPr txBox="1"/>
            <p:nvPr/>
          </p:nvSpPr>
          <p:spPr>
            <a:xfrm>
              <a:off x="526907" y="3230092"/>
              <a:ext cx="3017676" cy="2864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36"/>
                </a:lnSpc>
              </a:pPr>
              <a:r>
                <a:rPr lang="en-US" sz="124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E766BEC0-D6D8-8811-0F14-ABD6721695D4}"/>
                </a:ext>
              </a:extLst>
            </p:cNvPr>
            <p:cNvSpPr/>
            <p:nvPr/>
          </p:nvSpPr>
          <p:spPr>
            <a:xfrm>
              <a:off x="412791" y="2101901"/>
              <a:ext cx="3245909" cy="618484"/>
            </a:xfrm>
            <a:custGeom>
              <a:avLst/>
              <a:gdLst/>
              <a:ahLst/>
              <a:cxnLst/>
              <a:rect l="l" t="t" r="r" b="b"/>
              <a:pathLst>
                <a:path w="3245909" h="618484">
                  <a:moveTo>
                    <a:pt x="0" y="0"/>
                  </a:moveTo>
                  <a:lnTo>
                    <a:pt x="3245908" y="0"/>
                  </a:lnTo>
                  <a:lnTo>
                    <a:pt x="3245908" y="618484"/>
                  </a:lnTo>
                  <a:lnTo>
                    <a:pt x="0" y="618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E96054B5-1BAB-2755-709B-8E0309DD20E6}"/>
                </a:ext>
              </a:extLst>
            </p:cNvPr>
            <p:cNvSpPr/>
            <p:nvPr/>
          </p:nvSpPr>
          <p:spPr>
            <a:xfrm>
              <a:off x="412791" y="2688458"/>
              <a:ext cx="3245909" cy="534497"/>
            </a:xfrm>
            <a:custGeom>
              <a:avLst/>
              <a:gdLst/>
              <a:ahLst/>
              <a:cxnLst/>
              <a:rect l="l" t="t" r="r" b="b"/>
              <a:pathLst>
                <a:path w="3245909" h="534497">
                  <a:moveTo>
                    <a:pt x="0" y="0"/>
                  </a:moveTo>
                  <a:lnTo>
                    <a:pt x="3245908" y="0"/>
                  </a:lnTo>
                  <a:lnTo>
                    <a:pt x="3245908" y="534497"/>
                  </a:lnTo>
                  <a:lnTo>
                    <a:pt x="0" y="5344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20D44F17-6837-FF1E-DCFA-943DAB129426}"/>
                </a:ext>
              </a:extLst>
            </p:cNvPr>
            <p:cNvSpPr/>
            <p:nvPr/>
          </p:nvSpPr>
          <p:spPr>
            <a:xfrm>
              <a:off x="0" y="0"/>
              <a:ext cx="4558876" cy="2318581"/>
            </a:xfrm>
            <a:custGeom>
              <a:avLst/>
              <a:gdLst/>
              <a:ahLst/>
              <a:cxnLst/>
              <a:rect l="l" t="t" r="r" b="b"/>
              <a:pathLst>
                <a:path w="4558876" h="2318581">
                  <a:moveTo>
                    <a:pt x="0" y="0"/>
                  </a:moveTo>
                  <a:lnTo>
                    <a:pt x="4558876" y="0"/>
                  </a:lnTo>
                  <a:lnTo>
                    <a:pt x="4558876" y="2318581"/>
                  </a:lnTo>
                  <a:lnTo>
                    <a:pt x="0" y="23185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7E69BF48-9A18-4651-2AF4-ED5AAC1D9435}"/>
                </a:ext>
              </a:extLst>
            </p:cNvPr>
            <p:cNvSpPr txBox="1"/>
            <p:nvPr/>
          </p:nvSpPr>
          <p:spPr>
            <a:xfrm>
              <a:off x="552499" y="1322798"/>
              <a:ext cx="1297265" cy="646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09"/>
                </a:lnSpc>
              </a:pPr>
              <a:r>
                <a:rPr lang="en-US" sz="2935" spc="52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38DA748E-551A-E64A-8E58-C149FB4165FD}"/>
              </a:ext>
            </a:extLst>
          </p:cNvPr>
          <p:cNvSpPr txBox="1"/>
          <p:nvPr/>
        </p:nvSpPr>
        <p:spPr>
          <a:xfrm>
            <a:off x="1676400" y="3383060"/>
            <a:ext cx="1600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chemeClr val="bg1"/>
                </a:solidFill>
              </a:rPr>
              <a:t>Artigo 75</a:t>
            </a:r>
          </a:p>
          <a:p>
            <a:pPr algn="just"/>
            <a:r>
              <a:rPr lang="pt-BR" sz="3600" b="1" baseline="-25000" dirty="0">
                <a:solidFill>
                  <a:schemeClr val="bg1"/>
                </a:solidFill>
              </a:rPr>
              <a:t> </a:t>
            </a:r>
            <a:r>
              <a:rPr lang="pt-BR" sz="3600" dirty="0">
                <a:solidFill>
                  <a:schemeClr val="bg1"/>
                </a:solidFill>
              </a:rPr>
              <a:t>§ 3º As contratações de que tratam os incisos I e II do </a:t>
            </a:r>
            <a:r>
              <a:rPr lang="pt-BR" sz="3600" b="1" dirty="0">
                <a:solidFill>
                  <a:schemeClr val="bg1"/>
                </a:solidFill>
              </a:rPr>
              <a:t>caput</a:t>
            </a:r>
            <a:r>
              <a:rPr lang="pt-BR" sz="3600" dirty="0">
                <a:solidFill>
                  <a:schemeClr val="bg1"/>
                </a:solidFill>
              </a:rPr>
              <a:t> deste artigo serão </a:t>
            </a:r>
            <a:r>
              <a:rPr lang="pt-BR" sz="3600" u="sng" dirty="0">
                <a:solidFill>
                  <a:schemeClr val="bg1"/>
                </a:solidFill>
              </a:rPr>
              <a:t>preferencialmente</a:t>
            </a:r>
            <a:r>
              <a:rPr lang="pt-BR" sz="3600" dirty="0">
                <a:solidFill>
                  <a:schemeClr val="bg1"/>
                </a:solidFill>
              </a:rPr>
              <a:t> precedidas de divulgação de aviso em sítio eletrônico oficial, pelo prazo mínimo de 3 (três) dias úteis, com a especificação do objeto pretendido e com a manifestação de interesse da Administração em obter propostas adicionais de eventuais interessados, devendo ser selecionada a proposta mais vantajosa.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2DF1C3DF-2D6A-3D47-D9FA-9BFF581BF8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785640"/>
            <a:ext cx="264816" cy="7571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082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1132</Words>
  <Application>Microsoft Office PowerPoint</Application>
  <PresentationFormat>Personalizar</PresentationFormat>
  <Paragraphs>611</Paragraphs>
  <Slides>19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6" baseType="lpstr">
      <vt:lpstr>Intro</vt:lpstr>
      <vt:lpstr>Code Pro</vt:lpstr>
      <vt:lpstr>Arial</vt:lpstr>
      <vt:lpstr>Open Sans Extra Bold</vt:lpstr>
      <vt:lpstr>Calibri</vt:lpstr>
      <vt:lpstr>Aptos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Modelo_Slide_XVIIICOngresso</dc:title>
  <dc:creator>Caroline Porto</dc:creator>
  <cp:lastModifiedBy>Paula Porto</cp:lastModifiedBy>
  <cp:revision>13</cp:revision>
  <dcterms:created xsi:type="dcterms:W3CDTF">2006-08-16T00:00:00Z</dcterms:created>
  <dcterms:modified xsi:type="dcterms:W3CDTF">2025-06-17T15:35:20Z</dcterms:modified>
  <dc:identifier>DAGoN4hKEtU</dc:identifier>
</cp:coreProperties>
</file>